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00" r:id="rId1"/>
  </p:sldMasterIdLst>
  <p:notesMasterIdLst>
    <p:notesMasterId r:id="rId22"/>
  </p:notesMasterIdLst>
  <p:sldIdLst>
    <p:sldId id="256" r:id="rId2"/>
    <p:sldId id="279" r:id="rId3"/>
    <p:sldId id="283" r:id="rId4"/>
    <p:sldId id="284" r:id="rId5"/>
    <p:sldId id="288" r:id="rId6"/>
    <p:sldId id="301" r:id="rId7"/>
    <p:sldId id="304" r:id="rId8"/>
    <p:sldId id="305" r:id="rId9"/>
    <p:sldId id="293" r:id="rId10"/>
    <p:sldId id="302" r:id="rId11"/>
    <p:sldId id="294" r:id="rId12"/>
    <p:sldId id="295" r:id="rId13"/>
    <p:sldId id="286" r:id="rId14"/>
    <p:sldId id="307" r:id="rId15"/>
    <p:sldId id="309" r:id="rId16"/>
    <p:sldId id="310" r:id="rId17"/>
    <p:sldId id="308" r:id="rId18"/>
    <p:sldId id="296" r:id="rId19"/>
    <p:sldId id="303" r:id="rId20"/>
    <p:sldId id="264" r:id="rId21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4" autoAdjust="0"/>
    <p:restoredTop sz="95570" autoAdjust="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107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3" d="100"/>
          <a:sy n="93" d="100"/>
        </p:scale>
        <p:origin x="-3684" y="-54"/>
      </p:cViewPr>
      <p:guideLst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75" tIns="46187" rIns="92375" bIns="461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0" y="0"/>
            <a:ext cx="3010323" cy="461010"/>
          </a:xfrm>
          <a:prstGeom prst="rect">
            <a:avLst/>
          </a:prstGeom>
        </p:spPr>
        <p:txBody>
          <a:bodyPr vert="horz" lIns="92375" tIns="46187" rIns="92375" bIns="46187" rtlCol="0"/>
          <a:lstStyle>
            <a:lvl1pPr algn="r">
              <a:defRPr sz="1200"/>
            </a:lvl1pPr>
          </a:lstStyle>
          <a:p>
            <a:fld id="{E5FF3735-F1BC-4C03-989D-4918B3004EE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5" tIns="46187" rIns="92375" bIns="461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75" tIns="46187" rIns="92375" bIns="461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75" tIns="46187" rIns="92375" bIns="461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0" y="8757590"/>
            <a:ext cx="3010323" cy="461010"/>
          </a:xfrm>
          <a:prstGeom prst="rect">
            <a:avLst/>
          </a:prstGeom>
        </p:spPr>
        <p:txBody>
          <a:bodyPr vert="horz" lIns="92375" tIns="46187" rIns="92375" bIns="46187" rtlCol="0" anchor="b"/>
          <a:lstStyle>
            <a:lvl1pPr algn="r">
              <a:defRPr sz="1200"/>
            </a:lvl1pPr>
          </a:lstStyle>
          <a:p>
            <a:fld id="{C4FCB5DB-96BE-4733-A875-37E64CB4B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7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CB5DB-96BE-4733-A875-37E64CB4BF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9776" indent="-28452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8115" indent="-2276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3361" indent="-2276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8607" indent="-2276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3854" indent="-2276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9099" indent="-2276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14346" indent="-2276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9592" indent="-2276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7B9A6F-DC02-4F5F-991B-8FFB2249027B}" type="slidenum">
              <a:rPr lang="en-US" altLang="en-US" smtClean="0">
                <a:latin typeface="Georgia" pitchFamily="18" charset="0"/>
              </a:rPr>
              <a:pPr eaLnBrk="1" hangingPunct="1"/>
              <a:t>11</a:t>
            </a:fld>
            <a:endParaRPr lang="en-US" altLang="en-US" smtClean="0">
              <a:latin typeface="Georgia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CB5DB-96BE-4733-A875-37E64CB4BF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05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9776" indent="-28452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8115" indent="-2276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3361" indent="-2276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8607" indent="-2276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3854" indent="-2276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9099" indent="-2276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14346" indent="-2276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9592" indent="-2276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ED2151-3E10-45D1-B517-02104B847923}" type="slidenum">
              <a:rPr lang="en-US" altLang="en-US" smtClean="0">
                <a:latin typeface="Georgia" pitchFamily="18" charset="0"/>
              </a:rPr>
              <a:pPr eaLnBrk="1" hangingPunct="1"/>
              <a:t>18</a:t>
            </a:fld>
            <a:endParaRPr lang="en-US" altLang="en-US" smtClean="0">
              <a:latin typeface="Georgia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3276600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848600" cy="1295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844D-D5E1-43DA-844C-615316E3F477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1148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EFBF-21F2-451E-82A6-7A62C1BB3E76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1407-0FB8-4FC4-B758-426EA49ADB85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CFC8-A188-422A-A405-6C4BC5D30D31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F0DA-C4A9-42CB-AAB7-1CAD4A194101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D2B3-25F3-4DAE-AF37-CD5585A17BE7}" type="datetime1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7FFFE-140A-41EF-A74B-82A2B232D18C}" type="datetime1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95E2-FA1E-4725-B636-5367968D89B0}" type="datetime1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5D39-D0AE-4A80-BEC6-28EBC1020D81}" type="datetime1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E0FC-6522-4859-8B0E-CA51A17BECB6}" type="datetime1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FFE-6653-4CAF-865B-87DEC82E7DE2}" type="datetime1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FA915D-266E-4073-A1BD-07B4F337CCA1}" type="datetime1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460C3A-F075-4161-9EF7-F8FED9035B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802" r:id="rId2"/>
    <p:sldLayoutId id="2147484803" r:id="rId3"/>
    <p:sldLayoutId id="2147484804" r:id="rId4"/>
    <p:sldLayoutId id="2147484805" r:id="rId5"/>
    <p:sldLayoutId id="2147484806" r:id="rId6"/>
    <p:sldLayoutId id="2147484807" r:id="rId7"/>
    <p:sldLayoutId id="2147484808" r:id="rId8"/>
    <p:sldLayoutId id="2147484809" r:id="rId9"/>
    <p:sldLayoutId id="2147484810" r:id="rId10"/>
    <p:sldLayoutId id="214748481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1098794"/>
            <a:ext cx="8382000" cy="2536825"/>
          </a:xfrm>
        </p:spPr>
        <p:txBody>
          <a:bodyPr/>
          <a:lstStyle/>
          <a:p>
            <a:pPr algn="ctr"/>
            <a:r>
              <a:rPr lang="en-US" sz="4400" cap="none" dirty="0" smtClean="0"/>
              <a:t>Fixing America’s Surface Transportation - (FAST Act)  Implementation Recommendations</a:t>
            </a:r>
            <a:endParaRPr lang="en-US" sz="4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848600" cy="1676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Transportation Commission</a:t>
            </a:r>
          </a:p>
          <a:p>
            <a:pPr algn="ctr"/>
            <a:r>
              <a:rPr lang="en-US" sz="2800" dirty="0" smtClean="0"/>
              <a:t>Workshop</a:t>
            </a:r>
          </a:p>
          <a:p>
            <a:pPr algn="ctr"/>
            <a:r>
              <a:rPr lang="en-US" sz="2800" dirty="0" smtClean="0"/>
              <a:t>August 8, 2016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6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Commission Decisions - Distribution of Surface Transportation Block Grant Program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Input:</a:t>
            </a:r>
          </a:p>
          <a:p>
            <a:pPr lvl="1"/>
            <a:r>
              <a:rPr lang="en-US" sz="2200" dirty="0" smtClean="0"/>
              <a:t>General consensus supportive of current STBG allocation process with a separate allocation for bridge funding.</a:t>
            </a:r>
          </a:p>
          <a:p>
            <a:pPr lvl="1"/>
            <a:r>
              <a:rPr lang="en-US" sz="2200" dirty="0" smtClean="0"/>
              <a:t>General consensus for equal growth of bridge funding and the STBG funding targeted to MPOs and RPAs.</a:t>
            </a:r>
          </a:p>
          <a:p>
            <a:r>
              <a:rPr lang="en-US" sz="2600" b="1" dirty="0"/>
              <a:t>Recommendation:</a:t>
            </a:r>
          </a:p>
          <a:p>
            <a:pPr lvl="1"/>
            <a:r>
              <a:rPr lang="en-US" sz="2200" dirty="0"/>
              <a:t>Continue </a:t>
            </a:r>
            <a:r>
              <a:rPr lang="en-US" sz="2200" dirty="0" smtClean="0"/>
              <a:t>current STBG allocation process with a separate allocation for bridge funding.</a:t>
            </a:r>
          </a:p>
          <a:p>
            <a:pPr lvl="1"/>
            <a:r>
              <a:rPr lang="en-US" sz="2200" dirty="0" smtClean="0"/>
              <a:t>Modify process to allow for </a:t>
            </a:r>
            <a:r>
              <a:rPr lang="en-US" sz="2200" dirty="0"/>
              <a:t>equal growth of bridge </a:t>
            </a:r>
            <a:r>
              <a:rPr lang="en-US" sz="2200" dirty="0" smtClean="0"/>
              <a:t>funding targeted to cities and counties </a:t>
            </a:r>
            <a:r>
              <a:rPr lang="en-US" sz="2200" dirty="0"/>
              <a:t>and </a:t>
            </a:r>
            <a:r>
              <a:rPr lang="en-US" sz="2200" dirty="0" smtClean="0"/>
              <a:t>STBG </a:t>
            </a:r>
            <a:r>
              <a:rPr lang="en-US" sz="2200" dirty="0"/>
              <a:t>funding targeted to MPOs and RPAs.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2" y="533400"/>
            <a:ext cx="8610600" cy="838200"/>
          </a:xfrm>
        </p:spPr>
        <p:txBody>
          <a:bodyPr>
            <a:noAutofit/>
          </a:bodyPr>
          <a:lstStyle/>
          <a:p>
            <a:r>
              <a:rPr lang="en-US" sz="2400" dirty="0"/>
              <a:t>Commission Decisions - Use of Surface Transportation Block Grant Program Set-aside funding (formerly Transportation Alternatives Program)</a:t>
            </a:r>
            <a:endParaRPr lang="en-US" altLang="en-US" sz="1800" b="1" dirty="0" smtClean="0"/>
          </a:p>
        </p:txBody>
      </p:sp>
      <p:sp>
        <p:nvSpPr>
          <p:cNvPr id="41987" name="Text Box 17"/>
          <p:cNvSpPr txBox="1">
            <a:spLocks noChangeArrowheads="1"/>
          </p:cNvSpPr>
          <p:nvPr/>
        </p:nvSpPr>
        <p:spPr bwMode="auto">
          <a:xfrm>
            <a:off x="3800475" y="1634331"/>
            <a:ext cx="1857375" cy="6778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/>
              <a:t>Transportation</a:t>
            </a:r>
          </a:p>
          <a:p>
            <a:pPr algn="ctr">
              <a:defRPr/>
            </a:pPr>
            <a:r>
              <a:rPr lang="en-US" sz="1400" dirty="0"/>
              <a:t>Alternatives Program</a:t>
            </a:r>
          </a:p>
          <a:p>
            <a:pPr algn="ctr">
              <a:defRPr/>
            </a:pPr>
            <a:r>
              <a:rPr lang="en-US" sz="1000" dirty="0"/>
              <a:t>$</a:t>
            </a:r>
            <a:r>
              <a:rPr lang="en-US" sz="1000" dirty="0" smtClean="0"/>
              <a:t>10,574,270</a:t>
            </a:r>
            <a:endParaRPr lang="en-US" sz="1000" dirty="0"/>
          </a:p>
        </p:txBody>
      </p:sp>
      <p:sp>
        <p:nvSpPr>
          <p:cNvPr id="41990" name="Text Box 20"/>
          <p:cNvSpPr txBox="1">
            <a:spLocks noChangeArrowheads="1"/>
          </p:cNvSpPr>
          <p:nvPr/>
        </p:nvSpPr>
        <p:spPr bwMode="auto">
          <a:xfrm>
            <a:off x="5942013" y="3255169"/>
            <a:ext cx="1876425" cy="677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/>
              <a:t>50% Available to</a:t>
            </a:r>
          </a:p>
          <a:p>
            <a:pPr algn="ctr">
              <a:defRPr/>
            </a:pPr>
            <a:r>
              <a:rPr lang="en-US" sz="1400" dirty="0"/>
              <a:t>Any Area of the State</a:t>
            </a:r>
          </a:p>
          <a:p>
            <a:pPr algn="ctr">
              <a:defRPr/>
            </a:pPr>
            <a:r>
              <a:rPr lang="en-US" sz="1000" dirty="0"/>
              <a:t>$</a:t>
            </a:r>
            <a:r>
              <a:rPr lang="en-US" sz="1000" dirty="0" smtClean="0"/>
              <a:t>4,599,726</a:t>
            </a:r>
            <a:endParaRPr lang="en-US" sz="1000" dirty="0"/>
          </a:p>
        </p:txBody>
      </p:sp>
      <p:sp>
        <p:nvSpPr>
          <p:cNvPr id="41993" name="Text Box 23"/>
          <p:cNvSpPr txBox="1">
            <a:spLocks noChangeArrowheads="1"/>
          </p:cNvSpPr>
          <p:nvPr/>
        </p:nvSpPr>
        <p:spPr bwMode="auto">
          <a:xfrm>
            <a:off x="2324100" y="5901531"/>
            <a:ext cx="758825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TMAs</a:t>
            </a:r>
          </a:p>
          <a:p>
            <a:pPr algn="ctr">
              <a:defRPr/>
            </a:pPr>
            <a:endParaRPr lang="en-US" sz="1400" dirty="0"/>
          </a:p>
        </p:txBody>
      </p:sp>
      <p:sp>
        <p:nvSpPr>
          <p:cNvPr id="41994" name="Text Box 24"/>
          <p:cNvSpPr txBox="1">
            <a:spLocks noChangeArrowheads="1"/>
          </p:cNvSpPr>
          <p:nvPr/>
        </p:nvSpPr>
        <p:spPr bwMode="auto">
          <a:xfrm>
            <a:off x="457200" y="5890419"/>
            <a:ext cx="762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MPOs</a:t>
            </a:r>
          </a:p>
          <a:p>
            <a:pPr algn="ctr">
              <a:defRPr/>
            </a:pPr>
            <a:endParaRPr lang="en-US" sz="1400" dirty="0"/>
          </a:p>
        </p:txBody>
      </p:sp>
      <p:sp>
        <p:nvSpPr>
          <p:cNvPr id="41995" name="Text Box 25"/>
          <p:cNvSpPr txBox="1">
            <a:spLocks noChangeArrowheads="1"/>
          </p:cNvSpPr>
          <p:nvPr/>
        </p:nvSpPr>
        <p:spPr bwMode="auto">
          <a:xfrm>
            <a:off x="1398588" y="5890419"/>
            <a:ext cx="760412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RPAs</a:t>
            </a:r>
          </a:p>
          <a:p>
            <a:pPr algn="ctr">
              <a:defRPr/>
            </a:pPr>
            <a:endParaRPr lang="en-US" sz="1400" dirty="0"/>
          </a:p>
        </p:txBody>
      </p:sp>
      <p:cxnSp>
        <p:nvCxnSpPr>
          <p:cNvPr id="81" name="Elbow Connector 80"/>
          <p:cNvCxnSpPr>
            <a:stCxn id="41987" idx="2"/>
            <a:endCxn id="41990" idx="0"/>
          </p:cNvCxnSpPr>
          <p:nvPr/>
        </p:nvCxnSpPr>
        <p:spPr>
          <a:xfrm rot="16200000" flipH="1">
            <a:off x="5333206" y="1708151"/>
            <a:ext cx="942975" cy="2151062"/>
          </a:xfrm>
          <a:prstGeom prst="bentConnector3">
            <a:avLst>
              <a:gd name="adj1" fmla="val 7255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025525" y="2108994"/>
            <a:ext cx="1190625" cy="6762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/>
              <a:t>Recreational</a:t>
            </a:r>
          </a:p>
          <a:p>
            <a:pPr algn="ctr">
              <a:defRPr/>
            </a:pPr>
            <a:r>
              <a:rPr lang="en-US" sz="1400" dirty="0"/>
              <a:t>Trails</a:t>
            </a:r>
          </a:p>
          <a:p>
            <a:pPr algn="ctr">
              <a:defRPr/>
            </a:pPr>
            <a:r>
              <a:rPr lang="en-US" sz="1000" dirty="0"/>
              <a:t>$1,374,817</a:t>
            </a:r>
          </a:p>
        </p:txBody>
      </p:sp>
      <p:cxnSp>
        <p:nvCxnSpPr>
          <p:cNvPr id="142" name="Straight Arrow Connector 141"/>
          <p:cNvCxnSpPr>
            <a:endCxn id="138" idx="3"/>
          </p:cNvCxnSpPr>
          <p:nvPr/>
        </p:nvCxnSpPr>
        <p:spPr>
          <a:xfrm flipH="1">
            <a:off x="2216150" y="2447131"/>
            <a:ext cx="2538413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7075488" y="4341019"/>
            <a:ext cx="1604962" cy="6778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/>
              <a:t>Discretionary for</a:t>
            </a:r>
          </a:p>
          <a:p>
            <a:pPr algn="ctr">
              <a:defRPr/>
            </a:pPr>
            <a:r>
              <a:rPr lang="en-US" sz="1400" dirty="0"/>
              <a:t>Statewide Awards</a:t>
            </a:r>
          </a:p>
          <a:p>
            <a:pPr algn="ctr">
              <a:defRPr/>
            </a:pPr>
            <a:r>
              <a:rPr lang="en-US" sz="1000" dirty="0"/>
              <a:t>$1,000,000</a:t>
            </a: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3900488" y="4341019"/>
            <a:ext cx="2828925" cy="11080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/>
              <a:t>Distributed By Population</a:t>
            </a:r>
          </a:p>
          <a:p>
            <a:pPr algn="ctr">
              <a:defRPr/>
            </a:pPr>
            <a:r>
              <a:rPr lang="en-US" sz="1400" dirty="0"/>
              <a:t>(can be used for any eligible</a:t>
            </a:r>
          </a:p>
          <a:p>
            <a:pPr algn="ctr">
              <a:defRPr/>
            </a:pPr>
            <a:r>
              <a:rPr lang="en-US" sz="1400" dirty="0"/>
              <a:t>activity e.g. highway, bridge, TAP,</a:t>
            </a:r>
          </a:p>
          <a:p>
            <a:pPr algn="ctr">
              <a:defRPr/>
            </a:pPr>
            <a:r>
              <a:rPr lang="en-US" sz="1400" dirty="0"/>
              <a:t>transit, etc.)</a:t>
            </a:r>
          </a:p>
          <a:p>
            <a:pPr algn="ctr">
              <a:defRPr/>
            </a:pPr>
            <a:r>
              <a:rPr lang="en-US" sz="1000" dirty="0"/>
              <a:t>$</a:t>
            </a:r>
            <a:r>
              <a:rPr lang="en-US" sz="1000" dirty="0" smtClean="0"/>
              <a:t>3,599,726</a:t>
            </a:r>
            <a:endParaRPr lang="en-US" sz="1000" dirty="0"/>
          </a:p>
        </p:txBody>
      </p:sp>
      <p:cxnSp>
        <p:nvCxnSpPr>
          <p:cNvPr id="18" name="Elbow Connector 17"/>
          <p:cNvCxnSpPr>
            <a:stCxn id="41990" idx="2"/>
            <a:endCxn id="22" idx="0"/>
          </p:cNvCxnSpPr>
          <p:nvPr/>
        </p:nvCxnSpPr>
        <p:spPr>
          <a:xfrm rot="16200000" flipH="1">
            <a:off x="7174706" y="3638550"/>
            <a:ext cx="407988" cy="996950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1990" idx="2"/>
            <a:endCxn id="37" idx="0"/>
          </p:cNvCxnSpPr>
          <p:nvPr/>
        </p:nvCxnSpPr>
        <p:spPr>
          <a:xfrm rot="5400000">
            <a:off x="5893594" y="3354387"/>
            <a:ext cx="407988" cy="15652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7" idx="1"/>
          </p:cNvCxnSpPr>
          <p:nvPr/>
        </p:nvCxnSpPr>
        <p:spPr>
          <a:xfrm flipH="1">
            <a:off x="1773238" y="4895056"/>
            <a:ext cx="212725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41987" idx="2"/>
            <a:endCxn id="108" idx="0"/>
          </p:cNvCxnSpPr>
          <p:nvPr/>
        </p:nvCxnSpPr>
        <p:spPr>
          <a:xfrm rot="5400000">
            <a:off x="2785269" y="1311275"/>
            <a:ext cx="942975" cy="2944813"/>
          </a:xfrm>
          <a:prstGeom prst="bentConnector3">
            <a:avLst>
              <a:gd name="adj1" fmla="val 7255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7B58A-752D-4283-A2C1-5B42A62E77E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8" name="Text Box 20"/>
          <p:cNvSpPr txBox="1">
            <a:spLocks noChangeArrowheads="1"/>
          </p:cNvSpPr>
          <p:nvPr/>
        </p:nvSpPr>
        <p:spPr bwMode="auto">
          <a:xfrm>
            <a:off x="677863" y="3255169"/>
            <a:ext cx="2214562" cy="892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/>
              <a:t>50% Required</a:t>
            </a:r>
          </a:p>
          <a:p>
            <a:pPr algn="ctr">
              <a:defRPr/>
            </a:pPr>
            <a:r>
              <a:rPr lang="en-US" sz="1400" dirty="0"/>
              <a:t>Distribution by Population</a:t>
            </a:r>
          </a:p>
          <a:p>
            <a:pPr algn="ctr">
              <a:defRPr/>
            </a:pPr>
            <a:r>
              <a:rPr lang="en-US" sz="1400" dirty="0"/>
              <a:t>(must be used for TAP)</a:t>
            </a:r>
          </a:p>
          <a:p>
            <a:pPr algn="ctr">
              <a:defRPr/>
            </a:pPr>
            <a:r>
              <a:rPr lang="en-US" sz="1000" dirty="0"/>
              <a:t>$</a:t>
            </a:r>
            <a:r>
              <a:rPr lang="en-US" sz="1000" dirty="0" smtClean="0"/>
              <a:t>4,599,727</a:t>
            </a:r>
            <a:endParaRPr lang="en-US" sz="1000" dirty="0"/>
          </a:p>
        </p:txBody>
      </p:sp>
      <p:cxnSp>
        <p:nvCxnSpPr>
          <p:cNvPr id="67" name="Elbow Connector 66"/>
          <p:cNvCxnSpPr>
            <a:stCxn id="108" idx="2"/>
            <a:endCxn id="41994" idx="0"/>
          </p:cNvCxnSpPr>
          <p:nvPr/>
        </p:nvCxnSpPr>
        <p:spPr>
          <a:xfrm rot="5400000">
            <a:off x="439737" y="4545807"/>
            <a:ext cx="1743075" cy="946150"/>
          </a:xfrm>
          <a:prstGeom prst="bentConnector3">
            <a:avLst>
              <a:gd name="adj1" fmla="val 7745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108" idx="2"/>
            <a:endCxn id="41993" idx="0"/>
          </p:cNvCxnSpPr>
          <p:nvPr/>
        </p:nvCxnSpPr>
        <p:spPr>
          <a:xfrm rot="16200000" flipH="1">
            <a:off x="1366838" y="4564856"/>
            <a:ext cx="1754187" cy="919163"/>
          </a:xfrm>
          <a:prstGeom prst="bentConnector3">
            <a:avLst>
              <a:gd name="adj1" fmla="val 7667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108" idx="2"/>
            <a:endCxn id="41995" idx="0"/>
          </p:cNvCxnSpPr>
          <p:nvPr/>
        </p:nvCxnSpPr>
        <p:spPr>
          <a:xfrm rot="5400000">
            <a:off x="910431" y="5016501"/>
            <a:ext cx="1743075" cy="4762"/>
          </a:xfrm>
          <a:prstGeom prst="bent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8" name="TextBox 53"/>
          <p:cNvSpPr txBox="1">
            <a:spLocks noChangeArrowheads="1"/>
          </p:cNvSpPr>
          <p:nvPr/>
        </p:nvSpPr>
        <p:spPr bwMode="auto">
          <a:xfrm>
            <a:off x="3567113" y="5998369"/>
            <a:ext cx="51691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dirty="0"/>
              <a:t>Note:  TAP funded only with appropriated funds.  Does not include a</a:t>
            </a:r>
          </a:p>
          <a:p>
            <a:pPr eaLnBrk="1" hangingPunct="1"/>
            <a:r>
              <a:rPr lang="en-US" altLang="en-US" sz="1200" dirty="0"/>
              <a:t>transfer from other programs to match historic levels.</a:t>
            </a:r>
          </a:p>
          <a:p>
            <a:pPr eaLnBrk="1" hangingPunct="1"/>
            <a:r>
              <a:rPr lang="en-US" altLang="en-US" sz="1200" dirty="0"/>
              <a:t>FY2012 Total = $13,537,443</a:t>
            </a:r>
          </a:p>
          <a:p>
            <a:pPr eaLnBrk="1" hangingPunct="1"/>
            <a:r>
              <a:rPr lang="en-US" altLang="en-US" sz="1200" dirty="0"/>
              <a:t>This scenario = $</a:t>
            </a:r>
            <a:r>
              <a:rPr lang="en-US" altLang="en-US" sz="1200" dirty="0" smtClean="0"/>
              <a:t>5,599,727 </a:t>
            </a:r>
            <a:r>
              <a:rPr lang="en-US" altLang="en-US" sz="1200" dirty="0"/>
              <a:t>assured plus additional TAP projects selected</a:t>
            </a:r>
          </a:p>
        </p:txBody>
      </p:sp>
    </p:spTree>
    <p:extLst>
      <p:ext uri="{BB962C8B-B14F-4D97-AF65-F5344CB8AC3E}">
        <p14:creationId xmlns:p14="http://schemas.microsoft.com/office/powerpoint/2010/main" val="345108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Autofit/>
          </a:bodyPr>
          <a:lstStyle/>
          <a:p>
            <a:r>
              <a:rPr lang="en-US" sz="2400" dirty="0"/>
              <a:t>Commission Decisions - Use of Surface Transportation Block Grant Program Set-aside funding (formerly Transportation Alternatives Program)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Retain status quo TAP funding process?</a:t>
            </a:r>
          </a:p>
          <a:p>
            <a:pPr lvl="1"/>
            <a:r>
              <a:rPr lang="en-US" sz="2000" dirty="0" smtClean="0"/>
              <a:t>Maintain $1,000,000 for statewide awards by </a:t>
            </a:r>
            <a:r>
              <a:rPr lang="en-US" sz="2000" dirty="0" smtClean="0"/>
              <a:t>Commission</a:t>
            </a:r>
            <a:endParaRPr lang="en-US" sz="2000" dirty="0" smtClean="0"/>
          </a:p>
          <a:p>
            <a:pPr lvl="1"/>
            <a:r>
              <a:rPr lang="en-US" sz="2000" dirty="0" smtClean="0"/>
              <a:t>Maintain remainder of funding for TMAs, MPOs and RPAs</a:t>
            </a:r>
          </a:p>
          <a:p>
            <a:r>
              <a:rPr lang="en-US" sz="2400" dirty="0"/>
              <a:t>Continue and/or modify the matching fund incentive for Byway Projects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Safe Routes To School:</a:t>
            </a:r>
          </a:p>
          <a:p>
            <a:pPr lvl="1"/>
            <a:r>
              <a:rPr lang="en-US" sz="2000" dirty="0" smtClean="0"/>
              <a:t>Establish a set-aside for Safe Routes to School projects?</a:t>
            </a:r>
          </a:p>
          <a:p>
            <a:pPr lvl="1"/>
            <a:r>
              <a:rPr lang="en-US" sz="2000" dirty="0" smtClean="0"/>
              <a:t>Establish a </a:t>
            </a:r>
            <a:r>
              <a:rPr lang="en-US" sz="2000" dirty="0"/>
              <a:t>matching fund incentive for </a:t>
            </a:r>
            <a:r>
              <a:rPr lang="en-US" sz="2000" dirty="0" smtClean="0"/>
              <a:t>Safe Routes to School projects?</a:t>
            </a:r>
          </a:p>
          <a:p>
            <a:pPr lvl="0"/>
            <a:r>
              <a:rPr lang="en-US" sz="2400" dirty="0" smtClean="0"/>
              <a:t>Continue the Federal Recreational Trails program set-aside?</a:t>
            </a:r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Commission </a:t>
            </a:r>
            <a:r>
              <a:rPr lang="en-US" sz="2700" dirty="0"/>
              <a:t>Decisions - Use of Surface Transportation Block Grant Program Set-aside funding (formerly Transportation Alternatives Program</a:t>
            </a:r>
            <a:r>
              <a:rPr lang="en-US" sz="2700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Input: </a:t>
            </a:r>
          </a:p>
          <a:p>
            <a:pPr lvl="1"/>
            <a:r>
              <a:rPr lang="en-US" sz="2200" dirty="0" smtClean="0"/>
              <a:t>A SRTS set-aside was opposed by the 17 Councils of Governments represented by the Iowa Association of Regional Councils, some cities and counties and other various organizations.</a:t>
            </a:r>
          </a:p>
          <a:p>
            <a:pPr lvl="1"/>
            <a:r>
              <a:rPr lang="en-US" sz="2200" dirty="0" smtClean="0"/>
              <a:t>Support for a SRTS set-aside program by the 49 organizations represented by the American Heart Association’s Healthier Iowa Coalition and their numerous petition signers; American Cancer Society Cancer Action Network, Inc.; and American Diabetes Association.  Program proposed to be funded by 18% of TAP annual allocation.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1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Commission </a:t>
            </a:r>
            <a:r>
              <a:rPr lang="en-US" sz="2700" dirty="0"/>
              <a:t>Decisions - Use of Surface Transportation Block Grant Program Set-aside funding (formerly Transportation Alternatives Program</a:t>
            </a:r>
            <a:r>
              <a:rPr lang="en-US" sz="2700" dirty="0" smtClean="0"/>
              <a:t>) - continued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Input: </a:t>
            </a:r>
          </a:p>
          <a:p>
            <a:pPr lvl="1"/>
            <a:r>
              <a:rPr lang="en-US" sz="2400" dirty="0"/>
              <a:t>Support from </a:t>
            </a:r>
            <a:r>
              <a:rPr lang="en-US" sz="2400" dirty="0" smtClean="0"/>
              <a:t>one organization </a:t>
            </a:r>
            <a:r>
              <a:rPr lang="en-US" sz="2400" dirty="0"/>
              <a:t>for </a:t>
            </a:r>
            <a:r>
              <a:rPr lang="en-US" sz="2400" dirty="0" smtClean="0"/>
              <a:t>an additional $1,000,000 of statewide TAP </a:t>
            </a:r>
            <a:r>
              <a:rPr lang="en-US" sz="2400" dirty="0"/>
              <a:t>funding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Support from one organization for movement of $1,000,000 statewide TAP funding to MPOs/RPAs.</a:t>
            </a:r>
            <a:endParaRPr lang="en-US" sz="2400" dirty="0"/>
          </a:p>
          <a:p>
            <a:pPr lvl="1"/>
            <a:r>
              <a:rPr lang="en-US" sz="2400" dirty="0" smtClean="0"/>
              <a:t>Support from one organization for SRTS funding derived from CMAQ and transit funding.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7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Commission </a:t>
            </a:r>
            <a:r>
              <a:rPr lang="en-US" sz="2700" dirty="0"/>
              <a:t>Decisions - Use of Surface Transportation Block Grant Program Set-aside funding (formerly Transportation Alternatives Program</a:t>
            </a:r>
            <a:r>
              <a:rPr lang="en-US" sz="2700" dirty="0" smtClean="0"/>
              <a:t>) - continued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TAP Funding Process Scenarios</a:t>
            </a:r>
          </a:p>
          <a:p>
            <a:pPr lvl="1"/>
            <a:r>
              <a:rPr lang="en-US" sz="2200" b="1" dirty="0" smtClean="0"/>
              <a:t>Option A:</a:t>
            </a:r>
            <a:r>
              <a:rPr lang="en-US" sz="2200" dirty="0" smtClean="0"/>
              <a:t> Retain </a:t>
            </a:r>
            <a:r>
              <a:rPr lang="en-US" sz="2200" dirty="0" smtClean="0"/>
              <a:t>status quo</a:t>
            </a:r>
          </a:p>
          <a:p>
            <a:pPr lvl="2"/>
            <a:r>
              <a:rPr lang="en-US" sz="1800" dirty="0" smtClean="0"/>
              <a:t>Leaves decision-making for </a:t>
            </a:r>
            <a:r>
              <a:rPr lang="en-US" sz="1800" dirty="0" smtClean="0"/>
              <a:t>local/regional </a:t>
            </a:r>
            <a:r>
              <a:rPr lang="en-US" sz="1800" dirty="0" smtClean="0"/>
              <a:t>projects at the regional level.</a:t>
            </a:r>
          </a:p>
          <a:p>
            <a:pPr lvl="2"/>
            <a:r>
              <a:rPr lang="en-US" sz="1800" dirty="0" smtClean="0"/>
              <a:t>By itself, does not address interest in increasing Safe Routes to School projects.</a:t>
            </a:r>
          </a:p>
          <a:p>
            <a:pPr lvl="1"/>
            <a:r>
              <a:rPr lang="en-US" sz="2200" b="1" dirty="0" smtClean="0"/>
              <a:t>Option B:</a:t>
            </a:r>
            <a:r>
              <a:rPr lang="en-US" sz="2200" dirty="0" smtClean="0"/>
              <a:t> </a:t>
            </a:r>
            <a:r>
              <a:rPr lang="en-US" sz="2200" dirty="0" smtClean="0"/>
              <a:t>Retain </a:t>
            </a:r>
            <a:r>
              <a:rPr lang="en-US" sz="2200" dirty="0"/>
              <a:t>status </a:t>
            </a:r>
            <a:r>
              <a:rPr lang="en-US" sz="2200" dirty="0" smtClean="0"/>
              <a:t>quo but add an incentive for Safe Routes to School projects (30 percent funding from statewide set-aside if RPA/MPO awards 50 percent)</a:t>
            </a:r>
            <a:endParaRPr lang="en-US" sz="2200" dirty="0"/>
          </a:p>
          <a:p>
            <a:pPr lvl="2"/>
            <a:r>
              <a:rPr lang="en-US" sz="1800" dirty="0"/>
              <a:t>Leaves decision-making for </a:t>
            </a:r>
            <a:r>
              <a:rPr lang="en-US" sz="1800" dirty="0" smtClean="0"/>
              <a:t>local/regional </a:t>
            </a:r>
            <a:r>
              <a:rPr lang="en-US" sz="1800" dirty="0"/>
              <a:t>projects at the regional level.</a:t>
            </a:r>
          </a:p>
          <a:p>
            <a:pPr lvl="2"/>
            <a:r>
              <a:rPr lang="en-US" sz="1800" dirty="0" smtClean="0"/>
              <a:t>Provides an incentive to increase the number of Safe Routes to School projects.</a:t>
            </a:r>
            <a:endParaRPr lang="en-US" sz="1800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7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Commission </a:t>
            </a:r>
            <a:r>
              <a:rPr lang="en-US" sz="2700" dirty="0"/>
              <a:t>Decisions - Use of Surface Transportation Block Grant Program Set-aside funding (formerly Transportation Alternatives Program</a:t>
            </a:r>
            <a:r>
              <a:rPr lang="en-US" sz="2700" dirty="0" smtClean="0"/>
              <a:t>) - continued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TAP Funding Process Scenarios (continued)</a:t>
            </a:r>
          </a:p>
          <a:p>
            <a:pPr lvl="1"/>
            <a:r>
              <a:rPr lang="en-US" sz="2200" b="1" dirty="0" smtClean="0"/>
              <a:t>Option C:</a:t>
            </a:r>
            <a:r>
              <a:rPr lang="en-US" sz="2200" dirty="0" smtClean="0"/>
              <a:t> Set-aside </a:t>
            </a:r>
            <a:r>
              <a:rPr lang="en-US" sz="2200" dirty="0" smtClean="0"/>
              <a:t>funds from CMAQ or Statewide TAP set-aside for Safe Routes to School projects</a:t>
            </a:r>
          </a:p>
          <a:p>
            <a:pPr lvl="2"/>
            <a:r>
              <a:rPr lang="en-US" sz="1800" dirty="0" smtClean="0"/>
              <a:t>Reduces funding used for other activities (RPA/MPO TAP projects, statewide TAP projects, bus replacement, ICAAP, or other CMAQ activities)</a:t>
            </a:r>
          </a:p>
          <a:p>
            <a:pPr lvl="2"/>
            <a:r>
              <a:rPr lang="en-US" sz="1800" dirty="0" smtClean="0"/>
              <a:t>Moves some decision-making for </a:t>
            </a:r>
            <a:r>
              <a:rPr lang="en-US" sz="1800" dirty="0" smtClean="0"/>
              <a:t>local/regional </a:t>
            </a:r>
            <a:r>
              <a:rPr lang="en-US" sz="1800" dirty="0" smtClean="0"/>
              <a:t>projects to the state level.</a:t>
            </a:r>
          </a:p>
          <a:p>
            <a:pPr lvl="2"/>
            <a:r>
              <a:rPr lang="en-US" sz="1800" dirty="0" smtClean="0"/>
              <a:t>Would assure dedicated funding for Safe Routes to School </a:t>
            </a:r>
            <a:r>
              <a:rPr lang="en-US" sz="1800" dirty="0" smtClean="0"/>
              <a:t>applicants.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Commission </a:t>
            </a:r>
            <a:r>
              <a:rPr lang="en-US" sz="2700" dirty="0"/>
              <a:t>Decisions - Use of Surface Transportation Block Grant Program Set-aside funding (formerly Transportation Alternatives Program</a:t>
            </a:r>
            <a:r>
              <a:rPr lang="en-US" sz="2700" dirty="0" smtClean="0"/>
              <a:t>) - continued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Recommendations:</a:t>
            </a:r>
          </a:p>
          <a:p>
            <a:pPr lvl="1"/>
            <a:r>
              <a:rPr lang="en-US" sz="2200" dirty="0" smtClean="0"/>
              <a:t>Option B:</a:t>
            </a:r>
          </a:p>
          <a:p>
            <a:pPr lvl="2"/>
            <a:r>
              <a:rPr lang="en-US" sz="1800" dirty="0" smtClean="0"/>
              <a:t>Retain </a:t>
            </a:r>
            <a:r>
              <a:rPr lang="en-US" sz="1800" dirty="0"/>
              <a:t>status quo TAP funding </a:t>
            </a:r>
            <a:r>
              <a:rPr lang="en-US" sz="1800" dirty="0" smtClean="0"/>
              <a:t>process</a:t>
            </a:r>
            <a:endParaRPr lang="en-US" sz="1800" dirty="0"/>
          </a:p>
          <a:p>
            <a:pPr lvl="3"/>
            <a:r>
              <a:rPr lang="en-US" sz="1400" dirty="0"/>
              <a:t>Maintain $1,000,000 for statewide awards by </a:t>
            </a:r>
            <a:r>
              <a:rPr lang="en-US" sz="1400" dirty="0" smtClean="0"/>
              <a:t>Commission</a:t>
            </a:r>
            <a:endParaRPr lang="en-US" sz="1400" dirty="0"/>
          </a:p>
          <a:p>
            <a:pPr lvl="3"/>
            <a:r>
              <a:rPr lang="en-US" sz="1400" dirty="0"/>
              <a:t>Maintain remainder of funding for TMAs, MPOs and RPAs</a:t>
            </a:r>
          </a:p>
          <a:p>
            <a:pPr lvl="2"/>
            <a:r>
              <a:rPr lang="en-US" sz="1800" dirty="0" smtClean="0"/>
              <a:t>Establish </a:t>
            </a:r>
            <a:r>
              <a:rPr lang="en-US" sz="1800" dirty="0" smtClean="0"/>
              <a:t>a matching fund incentive for Safe Routes to School projects</a:t>
            </a:r>
            <a:r>
              <a:rPr lang="en-US" sz="1800" dirty="0"/>
              <a:t>. (RPA/MPO provide 50 percent funding in order to receive 30 percent funding from statewide </a:t>
            </a:r>
            <a:r>
              <a:rPr lang="en-US" sz="1800" dirty="0" smtClean="0"/>
              <a:t>set-aside). </a:t>
            </a:r>
          </a:p>
          <a:p>
            <a:pPr lvl="2"/>
            <a:r>
              <a:rPr lang="en-US" sz="1800" dirty="0" smtClean="0"/>
              <a:t>Reassess </a:t>
            </a:r>
            <a:r>
              <a:rPr lang="en-US" sz="1800" dirty="0" smtClean="0"/>
              <a:t>effectiveness in </a:t>
            </a:r>
            <a:r>
              <a:rPr lang="en-US" sz="1800" dirty="0" smtClean="0"/>
              <a:t>one-year</a:t>
            </a:r>
          </a:p>
          <a:p>
            <a:pPr lvl="1"/>
            <a:r>
              <a:rPr lang="en-US" sz="2200" dirty="0"/>
              <a:t>Continue the matching fund incentive for Byway Projects. (RPA/MPO provide 50 percent funding in order to receive 30 percent funding from statewide set-aside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lvl="1"/>
            <a:r>
              <a:rPr lang="en-US" sz="2200" dirty="0"/>
              <a:t>Continue the Federal Recreational Trails Program set-aside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8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427038"/>
            <a:ext cx="9144000" cy="1143000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spc="-100" dirty="0">
                <a:solidFill>
                  <a:srgbClr val="D2533C"/>
                </a:solidFill>
                <a:ea typeface="+mj-ea"/>
                <a:cs typeface="+mj-cs"/>
              </a:rPr>
              <a:t>Commission Decisions - </a:t>
            </a:r>
            <a:r>
              <a:rPr lang="en-US" sz="2900" spc="-100" dirty="0">
                <a:solidFill>
                  <a:srgbClr val="D2533C"/>
                </a:solidFill>
                <a:ea typeface="+mj-ea"/>
                <a:cs typeface="+mj-cs"/>
              </a:rPr>
              <a:t>Use of Congestion Mitigation and Air Quality program funding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3606800" y="2001838"/>
            <a:ext cx="1906588" cy="6762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/>
              <a:t>Congestion Mitigation</a:t>
            </a:r>
          </a:p>
          <a:p>
            <a:pPr algn="ctr">
              <a:defRPr/>
            </a:pPr>
            <a:r>
              <a:rPr lang="en-US" sz="1400" dirty="0"/>
              <a:t>and Air Quality</a:t>
            </a:r>
          </a:p>
          <a:p>
            <a:pPr algn="ctr">
              <a:defRPr/>
            </a:pPr>
            <a:r>
              <a:rPr lang="en-US" sz="1000" dirty="0"/>
              <a:t>$10,340,596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066800" y="3905250"/>
            <a:ext cx="1598613" cy="6778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/>
              <a:t>Bus Replacement</a:t>
            </a:r>
          </a:p>
          <a:p>
            <a:pPr algn="ctr">
              <a:defRPr/>
            </a:pPr>
            <a:r>
              <a:rPr lang="en-US" sz="1400" dirty="0" err="1"/>
              <a:t>Setaside</a:t>
            </a:r>
            <a:endParaRPr lang="en-US" sz="1400" dirty="0"/>
          </a:p>
          <a:p>
            <a:pPr algn="ctr">
              <a:defRPr/>
            </a:pPr>
            <a:r>
              <a:rPr lang="en-US" sz="1000" dirty="0"/>
              <a:t>$3,000,000</a:t>
            </a: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7035800" y="3905250"/>
            <a:ext cx="1473200" cy="6778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/>
              <a:t>Iowa DOT</a:t>
            </a:r>
          </a:p>
          <a:p>
            <a:pPr algn="ctr">
              <a:defRPr/>
            </a:pPr>
            <a:r>
              <a:rPr lang="en-US" sz="1400" dirty="0"/>
              <a:t>CMAQ Activities</a:t>
            </a:r>
          </a:p>
          <a:p>
            <a:pPr algn="ctr">
              <a:defRPr/>
            </a:pPr>
            <a:r>
              <a:rPr lang="en-US" sz="1000" dirty="0"/>
              <a:t>$3,340,596</a:t>
            </a:r>
          </a:p>
        </p:txBody>
      </p:sp>
      <p:cxnSp>
        <p:nvCxnSpPr>
          <p:cNvPr id="7" name="Elbow Connector 6"/>
          <p:cNvCxnSpPr>
            <a:stCxn id="4" idx="2"/>
            <a:endCxn id="6" idx="0"/>
          </p:cNvCxnSpPr>
          <p:nvPr/>
        </p:nvCxnSpPr>
        <p:spPr>
          <a:xfrm rot="16200000" flipH="1">
            <a:off x="5552281" y="1685132"/>
            <a:ext cx="1227137" cy="32131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4" idx="2"/>
            <a:endCxn id="5" idx="0"/>
          </p:cNvCxnSpPr>
          <p:nvPr/>
        </p:nvCxnSpPr>
        <p:spPr>
          <a:xfrm rot="5400000">
            <a:off x="2598738" y="1944688"/>
            <a:ext cx="1227137" cy="26939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328988" y="3905250"/>
            <a:ext cx="2484437" cy="6778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/>
              <a:t>Iowa’s Clean Air</a:t>
            </a:r>
          </a:p>
          <a:p>
            <a:pPr algn="ctr">
              <a:defRPr/>
            </a:pPr>
            <a:r>
              <a:rPr lang="en-US" sz="1400" dirty="0"/>
              <a:t>Attainment Program (ICAAP)</a:t>
            </a:r>
          </a:p>
          <a:p>
            <a:pPr algn="ctr">
              <a:defRPr/>
            </a:pPr>
            <a:r>
              <a:rPr lang="en-US" sz="1000" dirty="0"/>
              <a:t>$4,000,000</a:t>
            </a:r>
          </a:p>
        </p:txBody>
      </p:sp>
      <p:cxnSp>
        <p:nvCxnSpPr>
          <p:cNvPr id="16" name="Straight Arrow Connector 15"/>
          <p:cNvCxnSpPr>
            <a:stCxn id="4" idx="2"/>
            <a:endCxn id="10" idx="0"/>
          </p:cNvCxnSpPr>
          <p:nvPr/>
        </p:nvCxnSpPr>
        <p:spPr>
          <a:xfrm>
            <a:off x="4559300" y="2678113"/>
            <a:ext cx="11113" cy="12271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D535-1C26-4F3F-A406-E15F8EFD839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Commission </a:t>
            </a:r>
            <a:r>
              <a:rPr lang="en-US" sz="3100" dirty="0"/>
              <a:t>Decisions - </a:t>
            </a:r>
            <a:r>
              <a:rPr lang="en-US" sz="3200" dirty="0"/>
              <a:t>Use of Congestion Mitigation and Air Quality program </a:t>
            </a:r>
            <a:r>
              <a:rPr lang="en-US" sz="3200" dirty="0" smtClean="0"/>
              <a:t>funding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Input:</a:t>
            </a:r>
          </a:p>
          <a:p>
            <a:pPr lvl="1"/>
            <a:r>
              <a:rPr lang="en-US" sz="2400" dirty="0" smtClean="0"/>
              <a:t>General consensus for status quo.</a:t>
            </a:r>
          </a:p>
          <a:p>
            <a:pPr lvl="1"/>
            <a:r>
              <a:rPr lang="en-US" sz="2400" dirty="0" smtClean="0"/>
              <a:t>Support from one MPO and two RPAs for reducing ICAAP by $1,000,000 and increasing bus replacement by $1,000,000.</a:t>
            </a:r>
          </a:p>
          <a:p>
            <a:pPr lvl="1"/>
            <a:r>
              <a:rPr lang="en-US" sz="2400" dirty="0" smtClean="0"/>
              <a:t>Support from one MPO for moving $500,000 to statewide TAP.</a:t>
            </a:r>
          </a:p>
          <a:p>
            <a:pPr lvl="1"/>
            <a:r>
              <a:rPr lang="en-US" sz="2400" dirty="0" smtClean="0"/>
              <a:t>Support from </a:t>
            </a:r>
            <a:r>
              <a:rPr lang="en-US" sz="2400" dirty="0" smtClean="0"/>
              <a:t>two counties </a:t>
            </a:r>
            <a:r>
              <a:rPr lang="en-US" sz="2400" dirty="0" smtClean="0"/>
              <a:t>to divert all funding for ICAAP and public transit vehicle replacements to city and county bridges.</a:t>
            </a:r>
          </a:p>
          <a:p>
            <a:r>
              <a:rPr lang="en-US" sz="2800" b="1" dirty="0"/>
              <a:t>Recommendation:</a:t>
            </a:r>
          </a:p>
          <a:p>
            <a:pPr lvl="1"/>
            <a:r>
              <a:rPr lang="en-US" sz="2400" dirty="0"/>
              <a:t>Continue current </a:t>
            </a:r>
            <a:r>
              <a:rPr lang="en-US" sz="2400" dirty="0" smtClean="0"/>
              <a:t>CMAQ </a:t>
            </a:r>
            <a:r>
              <a:rPr lang="en-US" sz="2400" dirty="0"/>
              <a:t>allocation </a:t>
            </a:r>
            <a:r>
              <a:rPr lang="en-US" sz="2400" dirty="0" smtClean="0"/>
              <a:t>process</a:t>
            </a:r>
          </a:p>
          <a:p>
            <a:pPr lvl="2"/>
            <a:r>
              <a:rPr lang="en-US" sz="2000" dirty="0" smtClean="0"/>
              <a:t>$3 million per year for Bus Replacement</a:t>
            </a:r>
          </a:p>
          <a:p>
            <a:pPr lvl="2"/>
            <a:r>
              <a:rPr lang="en-US" sz="2000" dirty="0" smtClean="0"/>
              <a:t>$4 million per year for ICAAP</a:t>
            </a:r>
          </a:p>
          <a:p>
            <a:pPr lvl="2"/>
            <a:r>
              <a:rPr lang="en-US" sz="2100" dirty="0" smtClean="0"/>
              <a:t>Balance</a:t>
            </a:r>
            <a:r>
              <a:rPr lang="en-US" sz="2100" dirty="0"/>
              <a:t> </a:t>
            </a:r>
            <a:r>
              <a:rPr lang="en-US" sz="2100" dirty="0" smtClean="0"/>
              <a:t>for Iowa DOT CMAQ eligible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9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Use of additional FFY 2016 highway-railway grade crossing program funding</a:t>
            </a:r>
          </a:p>
          <a:p>
            <a:r>
              <a:rPr lang="en-US" sz="2800" dirty="0"/>
              <a:t>Use of </a:t>
            </a:r>
            <a:r>
              <a:rPr lang="en-US" sz="2800" dirty="0" smtClean="0"/>
              <a:t>freight funding</a:t>
            </a:r>
          </a:p>
          <a:p>
            <a:r>
              <a:rPr lang="en-US" sz="2800" dirty="0" smtClean="0"/>
              <a:t>Use of Highway Safety Improvement Program funding</a:t>
            </a:r>
          </a:p>
          <a:p>
            <a:r>
              <a:rPr lang="en-US" sz="2800" dirty="0" smtClean="0"/>
              <a:t>Distribution of Surface Transportation Block Grant Program funding</a:t>
            </a:r>
          </a:p>
          <a:p>
            <a:r>
              <a:rPr lang="en-US" sz="2800" dirty="0" smtClean="0"/>
              <a:t>Use of Surface Transportation Block Grant Program Set-aside funding (formerly Transportation Alternatives Program)</a:t>
            </a:r>
          </a:p>
          <a:p>
            <a:r>
              <a:rPr lang="en-US" sz="2800" dirty="0"/>
              <a:t>Use of Congestion Mitigation and Air Quality program </a:t>
            </a:r>
            <a:r>
              <a:rPr lang="en-US" sz="2800" dirty="0" smtClean="0"/>
              <a:t>funding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6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Guidance/Next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20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Comments/discussion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September: Additional discussion and/or Commission action on FAST Act implementation.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8415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with MPO/RPA/City/County representatives in March</a:t>
            </a:r>
          </a:p>
          <a:p>
            <a:r>
              <a:rPr lang="en-US" dirty="0" smtClean="0"/>
              <a:t>Commission public input meetings – April and June</a:t>
            </a:r>
          </a:p>
          <a:p>
            <a:r>
              <a:rPr lang="en-US" dirty="0" smtClean="0"/>
              <a:t>Individual meetings – Commissioners and department</a:t>
            </a:r>
          </a:p>
          <a:p>
            <a:r>
              <a:rPr lang="en-US" dirty="0" smtClean="0"/>
              <a:t>Email solicitation for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Commission </a:t>
            </a:r>
            <a:r>
              <a:rPr lang="en-US" sz="3100" dirty="0"/>
              <a:t>Decisions - Use of additional FFY 2016 highway-railway grade crossing program funding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Discussed at June workshop</a:t>
            </a:r>
          </a:p>
          <a:p>
            <a:r>
              <a:rPr lang="en-US" sz="2800" b="1" dirty="0" smtClean="0"/>
              <a:t>Recommendation:</a:t>
            </a:r>
          </a:p>
          <a:p>
            <a:pPr lvl="1"/>
            <a:r>
              <a:rPr lang="en-US" sz="2400" dirty="0" smtClean="0"/>
              <a:t>Utilize additional funding for more highway-railway grade crossing safety projects.</a:t>
            </a:r>
            <a:endParaRPr lang="en-US" sz="2400" dirty="0"/>
          </a:p>
          <a:p>
            <a:pPr lvl="1"/>
            <a:r>
              <a:rPr lang="en-US" sz="2400" dirty="0" smtClean="0"/>
              <a:t>Funding recommendation presented at July workshop and </a:t>
            </a:r>
            <a:r>
              <a:rPr lang="en-US" sz="2400" dirty="0" smtClean="0"/>
              <a:t>Commission action </a:t>
            </a:r>
            <a:r>
              <a:rPr lang="en-US" sz="2400" dirty="0" smtClean="0"/>
              <a:t>requested at the August business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2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Commission </a:t>
            </a:r>
            <a:r>
              <a:rPr lang="en-US" sz="3100" dirty="0"/>
              <a:t>Decisions - </a:t>
            </a:r>
            <a:r>
              <a:rPr lang="en-US" sz="3200" dirty="0"/>
              <a:t>Use of </a:t>
            </a:r>
            <a:r>
              <a:rPr lang="en-US" sz="3200" dirty="0" smtClean="0"/>
              <a:t>freight funding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New National Highway Freight Program</a:t>
            </a:r>
          </a:p>
          <a:p>
            <a:r>
              <a:rPr lang="en-US" sz="2800" dirty="0" smtClean="0"/>
              <a:t>Apportioned funds – approximately $15 million per year</a:t>
            </a:r>
          </a:p>
          <a:p>
            <a:r>
              <a:rPr lang="en-US" sz="2800" dirty="0"/>
              <a:t>A State may obligate no more than 10 percent of annual apportionment for freight intermodal or freight rail </a:t>
            </a:r>
            <a:r>
              <a:rPr lang="en-US" sz="2800" dirty="0" smtClean="0"/>
              <a:t>projects</a:t>
            </a:r>
          </a:p>
          <a:p>
            <a:endParaRPr lang="en-US" sz="3000" dirty="0"/>
          </a:p>
          <a:p>
            <a:endParaRPr lang="en-US" dirty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1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Input:</a:t>
            </a:r>
          </a:p>
          <a:p>
            <a:pPr lvl="1"/>
            <a:r>
              <a:rPr lang="en-US" sz="2200" dirty="0" smtClean="0"/>
              <a:t>Most of the input received supported setting aside 10 percent for freight intermodal or freight rail projects.</a:t>
            </a:r>
          </a:p>
          <a:p>
            <a:pPr lvl="1"/>
            <a:r>
              <a:rPr lang="en-US" sz="2200" dirty="0" smtClean="0"/>
              <a:t>Two counties were against utilizing the flexibility and recommended all of the funding go towards road projects.</a:t>
            </a:r>
          </a:p>
          <a:p>
            <a:r>
              <a:rPr lang="en-US" sz="2600" b="1" dirty="0"/>
              <a:t>Recommendation:</a:t>
            </a:r>
          </a:p>
          <a:p>
            <a:pPr lvl="1"/>
            <a:r>
              <a:rPr lang="en-US" sz="2200" dirty="0" smtClean="0"/>
              <a:t>Allocate </a:t>
            </a:r>
            <a:r>
              <a:rPr lang="en-US" sz="2200" dirty="0"/>
              <a:t>10 percent of annual apportionment for freight intermodal or freight rail projects.</a:t>
            </a:r>
          </a:p>
          <a:p>
            <a:pPr lvl="1"/>
            <a:r>
              <a:rPr lang="en-US" sz="2200" dirty="0" smtClean="0"/>
              <a:t>Commission award </a:t>
            </a:r>
            <a:r>
              <a:rPr lang="en-US" sz="2200" dirty="0"/>
              <a:t>through an annual application process similar to the LIFTS </a:t>
            </a:r>
            <a:r>
              <a:rPr lang="en-US" sz="2200" dirty="0" smtClean="0"/>
              <a:t>Program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Commission </a:t>
            </a:r>
            <a:r>
              <a:rPr lang="en-US" sz="3100" dirty="0"/>
              <a:t>Decisions - </a:t>
            </a:r>
            <a:r>
              <a:rPr lang="en-US" sz="3200" dirty="0"/>
              <a:t>Use of </a:t>
            </a:r>
            <a:r>
              <a:rPr lang="en-US" sz="3200" dirty="0" smtClean="0"/>
              <a:t>freight funding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7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Iowa receives just over $20 million per year for Highway Safety Improvement Program (HSIP)</a:t>
            </a:r>
          </a:p>
          <a:p>
            <a:r>
              <a:rPr lang="en-US" sz="2600" dirty="0" smtClean="0"/>
              <a:t>With MAP-21, Commission set aside $2 million per year to support safety improvements on secondary roads.  This was in response to MAP-21 elimination of the High Risk Rural Roads Program.</a:t>
            </a:r>
          </a:p>
          <a:p>
            <a:r>
              <a:rPr lang="en-US" sz="2600" dirty="0" smtClean="0"/>
              <a:t>Continue to set-aside funding for HSIP – Secondary?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Commission </a:t>
            </a:r>
            <a:r>
              <a:rPr lang="en-US" sz="3100" dirty="0"/>
              <a:t>Decisions - </a:t>
            </a:r>
            <a:r>
              <a:rPr lang="en-US" sz="3200" dirty="0"/>
              <a:t>Use of Highway Safety Improvement Program </a:t>
            </a:r>
            <a:r>
              <a:rPr lang="en-US" sz="3200" dirty="0" smtClean="0"/>
              <a:t>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5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Input:</a:t>
            </a:r>
          </a:p>
          <a:p>
            <a:pPr lvl="1"/>
            <a:r>
              <a:rPr lang="en-US" sz="2200" dirty="0" smtClean="0"/>
              <a:t>General consensus to continue to set-aside $2 million per year for HSIP – Secondary Program</a:t>
            </a:r>
          </a:p>
          <a:p>
            <a:r>
              <a:rPr lang="en-US" sz="2600" b="1" dirty="0"/>
              <a:t>Recommendation:</a:t>
            </a:r>
          </a:p>
          <a:p>
            <a:pPr lvl="1"/>
            <a:r>
              <a:rPr lang="en-US" sz="2200" dirty="0" smtClean="0"/>
              <a:t>Continue to allocate $2 million per year for HSIP – Secondary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Commission </a:t>
            </a:r>
            <a:r>
              <a:rPr lang="en-US" sz="3100" dirty="0"/>
              <a:t>Decisions - </a:t>
            </a:r>
            <a:r>
              <a:rPr lang="en-US" sz="3200" dirty="0"/>
              <a:t>Use of Highway Safety Improvement Program </a:t>
            </a:r>
            <a:r>
              <a:rPr lang="en-US" sz="3200" dirty="0" smtClean="0"/>
              <a:t>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7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Commission Decisions - Distribution of Surface Transportation Block Grant Program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Surface Transportation Program</a:t>
            </a:r>
          </a:p>
          <a:p>
            <a:pPr lvl="1"/>
            <a:r>
              <a:rPr lang="en-US" sz="2400" dirty="0" smtClean="0"/>
              <a:t>Renamed the “Surface Transportation Block Grant Program”</a:t>
            </a:r>
          </a:p>
          <a:p>
            <a:pPr lvl="1"/>
            <a:r>
              <a:rPr lang="en-US" sz="2400" dirty="0" smtClean="0"/>
              <a:t>Portion of funds allocated based on population gradually increases:</a:t>
            </a:r>
            <a:endParaRPr lang="en-US" dirty="0" smtClean="0"/>
          </a:p>
          <a:p>
            <a:pPr lvl="2"/>
            <a:r>
              <a:rPr lang="en-US" sz="2000" dirty="0" smtClean="0"/>
              <a:t>2015 = 50 percent (MAP-21)</a:t>
            </a:r>
          </a:p>
          <a:p>
            <a:pPr lvl="2"/>
            <a:r>
              <a:rPr lang="en-US" sz="2000" dirty="0" smtClean="0"/>
              <a:t>2016 = 51 percent</a:t>
            </a:r>
          </a:p>
          <a:p>
            <a:pPr lvl="2"/>
            <a:r>
              <a:rPr lang="en-US" sz="2000" dirty="0" smtClean="0"/>
              <a:t>2017 = 52 percent</a:t>
            </a:r>
          </a:p>
          <a:p>
            <a:pPr lvl="2"/>
            <a:r>
              <a:rPr lang="en-US" sz="2000" dirty="0" smtClean="0"/>
              <a:t>2018 = 53 percent</a:t>
            </a:r>
          </a:p>
          <a:p>
            <a:pPr lvl="2"/>
            <a:r>
              <a:rPr lang="en-US" sz="2000" dirty="0" smtClean="0"/>
              <a:t>2019 = 54 percent</a:t>
            </a:r>
          </a:p>
          <a:p>
            <a:pPr lvl="2"/>
            <a:r>
              <a:rPr lang="en-US" sz="2000" dirty="0" smtClean="0"/>
              <a:t>2020 = 55 percent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0C3A-F075-4161-9EF7-F8FED9035B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8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4952</TotalTime>
  <Words>1395</Words>
  <Application>Microsoft Office PowerPoint</Application>
  <PresentationFormat>On-screen Show (4:3)</PresentationFormat>
  <Paragraphs>183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Fixing America’s Surface Transportation - (FAST Act)  Implementation Recommendations</vt:lpstr>
      <vt:lpstr>Commission Decisions</vt:lpstr>
      <vt:lpstr>Stakeholder Input</vt:lpstr>
      <vt:lpstr>Commission Decisions - Use of additional FFY 2016 highway-railway grade crossing program funding </vt:lpstr>
      <vt:lpstr>Commission Decisions - Use of freight funding </vt:lpstr>
      <vt:lpstr>Commission Decisions - Use of freight funding </vt:lpstr>
      <vt:lpstr>Commission Decisions - Use of Highway Safety Improvement Program funding</vt:lpstr>
      <vt:lpstr>Commission Decisions - Use of Highway Safety Improvement Program funding</vt:lpstr>
      <vt:lpstr>Commission Decisions - Distribution of Surface Transportation Block Grant Program funding</vt:lpstr>
      <vt:lpstr>Commission Decisions - Distribution of Surface Transportation Block Grant Program funding</vt:lpstr>
      <vt:lpstr>Commission Decisions - Use of Surface Transportation Block Grant Program Set-aside funding (formerly Transportation Alternatives Program)</vt:lpstr>
      <vt:lpstr>Commission Decisions - Use of Surface Transportation Block Grant Program Set-aside funding (formerly Transportation Alternatives Program)</vt:lpstr>
      <vt:lpstr>Commission Decisions - Use of Surface Transportation Block Grant Program Set-aside funding (formerly Transportation Alternatives Program) </vt:lpstr>
      <vt:lpstr>Commission Decisions - Use of Surface Transportation Block Grant Program Set-aside funding (formerly Transportation Alternatives Program) - continued </vt:lpstr>
      <vt:lpstr>Commission Decisions - Use of Surface Transportation Block Grant Program Set-aside funding (formerly Transportation Alternatives Program) - continued </vt:lpstr>
      <vt:lpstr>Commission Decisions - Use of Surface Transportation Block Grant Program Set-aside funding (formerly Transportation Alternatives Program) - continued </vt:lpstr>
      <vt:lpstr>Commission Decisions - Use of Surface Transportation Block Grant Program Set-aside funding (formerly Transportation Alternatives Program) - continued </vt:lpstr>
      <vt:lpstr>PowerPoint Presentation</vt:lpstr>
      <vt:lpstr>Commission Decisions - Use of Congestion Mitigation and Air Quality program funding </vt:lpstr>
      <vt:lpstr>Guidance/Next Steps</vt:lpstr>
    </vt:vector>
  </TitlesOfParts>
  <Company>Iowa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SYSTEMS update</dc:title>
  <dc:creator>Purcell, Charlie</dc:creator>
  <cp:lastModifiedBy>Administrator</cp:lastModifiedBy>
  <cp:revision>207</cp:revision>
  <cp:lastPrinted>2016-07-11T20:32:56Z</cp:lastPrinted>
  <dcterms:created xsi:type="dcterms:W3CDTF">2015-02-12T20:54:46Z</dcterms:created>
  <dcterms:modified xsi:type="dcterms:W3CDTF">2016-08-05T12:31:18Z</dcterms:modified>
</cp:coreProperties>
</file>