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83" r:id="rId5"/>
    <p:sldId id="284" r:id="rId6"/>
    <p:sldId id="285" r:id="rId7"/>
    <p:sldId id="286" r:id="rId8"/>
    <p:sldId id="263" r:id="rId9"/>
    <p:sldId id="261" r:id="rId10"/>
    <p:sldId id="259" r:id="rId11"/>
    <p:sldId id="264" r:id="rId12"/>
    <p:sldId id="279" r:id="rId13"/>
    <p:sldId id="265" r:id="rId14"/>
    <p:sldId id="277" r:id="rId15"/>
    <p:sldId id="280" r:id="rId16"/>
    <p:sldId id="266" r:id="rId17"/>
    <p:sldId id="281" r:id="rId18"/>
    <p:sldId id="289" r:id="rId19"/>
    <p:sldId id="282" r:id="rId20"/>
    <p:sldId id="28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99C4"/>
    <a:srgbClr val="41B0E7"/>
    <a:srgbClr val="0066CC"/>
    <a:srgbClr val="4CA5DC"/>
    <a:srgbClr val="299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7924" autoAdjust="0"/>
  </p:normalViewPr>
  <p:slideViewPr>
    <p:cSldViewPr>
      <p:cViewPr>
        <p:scale>
          <a:sx n="90" d="100"/>
          <a:sy n="90" d="100"/>
        </p:scale>
        <p:origin x="-510" y="-390"/>
      </p:cViewPr>
      <p:guideLst>
        <p:guide orient="horz" pos="2160"/>
        <p:guide pos="2880"/>
      </p:guideLst>
    </p:cSldViewPr>
  </p:slideViewPr>
  <p:outlineViewPr>
    <p:cViewPr>
      <p:scale>
        <a:sx n="33" d="100"/>
        <a:sy n="33" d="100"/>
      </p:scale>
      <p:origin x="0" y="981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3A29F0-5F11-414F-98BD-B6FE53E8FB8A}" type="datetimeFigureOut">
              <a:rPr lang="en-US" smtClean="0"/>
              <a:t>11/13/2012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0857513-F96A-445D-83A8-F2E13DCCEB97}" type="slidenum">
              <a:rPr lang="en-US" smtClean="0"/>
              <a:t>‹#›</a:t>
            </a:fld>
            <a:endParaRPr lang="en-US"/>
          </a:p>
        </p:txBody>
      </p:sp>
    </p:spTree>
    <p:extLst>
      <p:ext uri="{BB962C8B-B14F-4D97-AF65-F5344CB8AC3E}">
        <p14:creationId xmlns:p14="http://schemas.microsoft.com/office/powerpoint/2010/main" val="88578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F31C05-C034-48BC-854D-501CA4529CB3}" type="datetimeFigureOut">
              <a:rPr lang="en-US" smtClean="0"/>
              <a:pPr/>
              <a:t>11/13/2012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2FF989-E7B0-4C18-BF7A-960716FBB8A9}" type="slidenum">
              <a:rPr lang="en-US" smtClean="0"/>
              <a:pPr/>
              <a:t>‹#›</a:t>
            </a:fld>
            <a:endParaRPr lang="en-US" dirty="0"/>
          </a:p>
        </p:txBody>
      </p:sp>
    </p:spTree>
    <p:extLst>
      <p:ext uri="{BB962C8B-B14F-4D97-AF65-F5344CB8AC3E}">
        <p14:creationId xmlns:p14="http://schemas.microsoft.com/office/powerpoint/2010/main" val="212674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FF989-E7B0-4C18-BF7A-960716FBB8A9}" type="slidenum">
              <a:rPr lang="en-US" smtClean="0"/>
              <a:pPr/>
              <a:t>1</a:t>
            </a:fld>
            <a:endParaRPr lang="en-US" dirty="0"/>
          </a:p>
        </p:txBody>
      </p:sp>
    </p:spTree>
    <p:extLst>
      <p:ext uri="{BB962C8B-B14F-4D97-AF65-F5344CB8AC3E}">
        <p14:creationId xmlns:p14="http://schemas.microsoft.com/office/powerpoint/2010/main" val="1475380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Safety Program is a new program</a:t>
            </a:r>
            <a:r>
              <a:rPr lang="en-US" baseline="0" dirty="0" smtClean="0"/>
              <a:t> for which congress has granted FTA enforcement authority.  </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10</a:t>
            </a:fld>
            <a:endParaRPr lang="en-US" dirty="0"/>
          </a:p>
        </p:txBody>
      </p:sp>
    </p:spTree>
    <p:extLst>
      <p:ext uri="{BB962C8B-B14F-4D97-AF65-F5344CB8AC3E}">
        <p14:creationId xmlns:p14="http://schemas.microsoft.com/office/powerpoint/2010/main" val="1145965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 unchanged.  However the formula (population/population density) now includes a low-income population element.  There is no cap on the amount of funding allocated toward JARC projects.</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11</a:t>
            </a:fld>
            <a:endParaRPr lang="en-US" dirty="0"/>
          </a:p>
        </p:txBody>
      </p:sp>
    </p:spTree>
    <p:extLst>
      <p:ext uri="{BB962C8B-B14F-4D97-AF65-F5344CB8AC3E}">
        <p14:creationId xmlns:p14="http://schemas.microsoft.com/office/powerpoint/2010/main" val="374802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FF989-E7B0-4C18-BF7A-960716FBB8A9}" type="slidenum">
              <a:rPr lang="en-US" smtClean="0"/>
              <a:pPr/>
              <a:t>12</a:t>
            </a:fld>
            <a:endParaRPr lang="en-US" dirty="0"/>
          </a:p>
        </p:txBody>
      </p:sp>
    </p:spTree>
    <p:extLst>
      <p:ext uri="{BB962C8B-B14F-4D97-AF65-F5344CB8AC3E}">
        <p14:creationId xmlns:p14="http://schemas.microsoft.com/office/powerpoint/2010/main" val="480863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Freedom program has been repealed and merged</a:t>
            </a:r>
            <a:r>
              <a:rPr lang="en-US" baseline="0" dirty="0" smtClean="0"/>
              <a:t> into the 5310 program.  Reminder – these funds are distributed based on the number of seniors and individuals with disabilities, so it is very important that you report these statistics accurately</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C82FF989-E7B0-4C18-BF7A-960716FBB8A9}" type="slidenum">
              <a:rPr lang="en-US" smtClean="0"/>
              <a:pPr/>
              <a:t>13</a:t>
            </a:fld>
            <a:endParaRPr lang="en-US" dirty="0"/>
          </a:p>
        </p:txBody>
      </p:sp>
    </p:spTree>
    <p:extLst>
      <p:ext uri="{BB962C8B-B14F-4D97-AF65-F5344CB8AC3E}">
        <p14:creationId xmlns:p14="http://schemas.microsoft.com/office/powerpoint/2010/main" val="1966061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Cost </a:t>
            </a:r>
            <a:r>
              <a:rPr lang="en-US" baseline="0" dirty="0" smtClean="0"/>
              <a:t>of Contract Service is an eligible capital expense.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Areas over 200K now</a:t>
            </a:r>
            <a:r>
              <a:rPr lang="en-US" baseline="0" dirty="0" smtClean="0"/>
              <a:t> have a direct allocation from FTA.</a:t>
            </a:r>
          </a:p>
          <a:p>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14</a:t>
            </a:fld>
            <a:endParaRPr lang="en-US" dirty="0"/>
          </a:p>
        </p:txBody>
      </p:sp>
    </p:spTree>
    <p:extLst>
      <p:ext uri="{BB962C8B-B14F-4D97-AF65-F5344CB8AC3E}">
        <p14:creationId xmlns:p14="http://schemas.microsoft.com/office/powerpoint/2010/main" val="120170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FF989-E7B0-4C18-BF7A-960716FBB8A9}" type="slidenum">
              <a:rPr lang="en-US" smtClean="0"/>
              <a:pPr/>
              <a:t>15</a:t>
            </a:fld>
            <a:endParaRPr lang="en-US" dirty="0"/>
          </a:p>
        </p:txBody>
      </p:sp>
    </p:spTree>
    <p:extLst>
      <p:ext uri="{BB962C8B-B14F-4D97-AF65-F5344CB8AC3E}">
        <p14:creationId xmlns:p14="http://schemas.microsoft.com/office/powerpoint/2010/main" val="3895427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5311 program</a:t>
            </a:r>
            <a:r>
              <a:rPr lang="en-US" baseline="0" dirty="0" smtClean="0"/>
              <a:t> has been modified to include JARC type projects.  There is no set-aside or cap under this program for JARC projects.</a:t>
            </a:r>
          </a:p>
          <a:p>
            <a:r>
              <a:rPr lang="en-US" baseline="0" dirty="0" smtClean="0"/>
              <a:t>RTAP under this program also stays the same.</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16</a:t>
            </a:fld>
            <a:endParaRPr lang="en-US" dirty="0"/>
          </a:p>
        </p:txBody>
      </p:sp>
    </p:spTree>
    <p:extLst>
      <p:ext uri="{BB962C8B-B14F-4D97-AF65-F5344CB8AC3E}">
        <p14:creationId xmlns:p14="http://schemas.microsoft.com/office/powerpoint/2010/main" val="2731733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FF989-E7B0-4C18-BF7A-960716FBB8A9}" type="slidenum">
              <a:rPr lang="en-US" smtClean="0"/>
              <a:pPr/>
              <a:t>17</a:t>
            </a:fld>
            <a:endParaRPr lang="en-US" dirty="0"/>
          </a:p>
        </p:txBody>
      </p:sp>
    </p:spTree>
    <p:extLst>
      <p:ext uri="{BB962C8B-B14F-4D97-AF65-F5344CB8AC3E}">
        <p14:creationId xmlns:p14="http://schemas.microsoft.com/office/powerpoint/2010/main" val="2216335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program has been changed from a</a:t>
            </a:r>
            <a:r>
              <a:rPr lang="en-US" baseline="0" dirty="0" smtClean="0"/>
              <a:t> discretionary program to a formula program. </a:t>
            </a:r>
          </a:p>
          <a:p>
            <a:r>
              <a:rPr lang="en-US" baseline="0" dirty="0" smtClean="0"/>
              <a:t>The $1.2 mil. allocated to the state can be used anywhere in the state.</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Provides steady,</a:t>
            </a:r>
            <a:r>
              <a:rPr lang="en-US" baseline="0" dirty="0" smtClean="0"/>
              <a:t> predictable funding over two years.</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2</a:t>
            </a:fld>
            <a:endParaRPr lang="en-US" dirty="0"/>
          </a:p>
        </p:txBody>
      </p:sp>
    </p:spTree>
    <p:extLst>
      <p:ext uri="{BB962C8B-B14F-4D97-AF65-F5344CB8AC3E}">
        <p14:creationId xmlns:p14="http://schemas.microsoft.com/office/powerpoint/2010/main" val="151135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Programs fall into 4 general categories.</a:t>
            </a:r>
          </a:p>
          <a:p>
            <a:r>
              <a:rPr lang="en-US" dirty="0" smtClean="0"/>
              <a:t>Eligibility</a:t>
            </a:r>
            <a:r>
              <a:rPr lang="en-US" baseline="0" dirty="0" smtClean="0"/>
              <a:t> of repealed programs can be found in the consolidated programs.</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3</a:t>
            </a:fld>
            <a:endParaRPr lang="en-US" dirty="0"/>
          </a:p>
        </p:txBody>
      </p:sp>
    </p:spTree>
    <p:extLst>
      <p:ext uri="{BB962C8B-B14F-4D97-AF65-F5344CB8AC3E}">
        <p14:creationId xmlns:p14="http://schemas.microsoft.com/office/powerpoint/2010/main" val="562351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2FF989-E7B0-4C18-BF7A-960716FBB8A9}" type="slidenum">
              <a:rPr lang="en-US" smtClean="0"/>
              <a:pPr/>
              <a:t>4</a:t>
            </a:fld>
            <a:endParaRPr lang="en-US" dirty="0"/>
          </a:p>
        </p:txBody>
      </p:sp>
    </p:spTree>
    <p:extLst>
      <p:ext uri="{BB962C8B-B14F-4D97-AF65-F5344CB8AC3E}">
        <p14:creationId xmlns:p14="http://schemas.microsoft.com/office/powerpoint/2010/main" val="1791292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MAP-21</a:t>
            </a:r>
            <a:r>
              <a:rPr lang="en-US" baseline="0" dirty="0" smtClean="0"/>
              <a:t> does authorize several discretionary grant programs. Watch grants.gov for Notice of Funding Availability.</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5</a:t>
            </a:fld>
            <a:endParaRPr lang="en-US" dirty="0"/>
          </a:p>
        </p:txBody>
      </p:sp>
    </p:spTree>
    <p:extLst>
      <p:ext uri="{BB962C8B-B14F-4D97-AF65-F5344CB8AC3E}">
        <p14:creationId xmlns:p14="http://schemas.microsoft.com/office/powerpoint/2010/main" val="1651011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grants.gov</a:t>
            </a:r>
            <a:r>
              <a:rPr lang="en-US" baseline="0" dirty="0" smtClean="0"/>
              <a:t> for further information on this as FTA does not intend to allocate the funds until further appropriations are available.</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6</a:t>
            </a:fld>
            <a:endParaRPr lang="en-US" dirty="0"/>
          </a:p>
        </p:txBody>
      </p:sp>
    </p:spTree>
    <p:extLst>
      <p:ext uri="{BB962C8B-B14F-4D97-AF65-F5344CB8AC3E}">
        <p14:creationId xmlns:p14="http://schemas.microsoft.com/office/powerpoint/2010/main" val="629103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funding is available for this program under the continuing resolution</a:t>
            </a:r>
            <a:r>
              <a:rPr lang="en-US" baseline="0" dirty="0" smtClean="0"/>
              <a:t> – watch grants.gov for Notice of Available funding.</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7</a:t>
            </a:fld>
            <a:endParaRPr lang="en-US" dirty="0"/>
          </a:p>
        </p:txBody>
      </p:sp>
    </p:spTree>
    <p:extLst>
      <p:ext uri="{BB962C8B-B14F-4D97-AF65-F5344CB8AC3E}">
        <p14:creationId xmlns:p14="http://schemas.microsoft.com/office/powerpoint/2010/main" val="402750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program is only for those area over 200,000 pop., but 5307 or 5311 formula funds may be used for emergency situations.  (again, no funding for this program under the continuing resolution)</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utilizing Asset Management you will be able to strategically</a:t>
            </a:r>
            <a:r>
              <a:rPr lang="en-US" baseline="0" dirty="0" smtClean="0"/>
              <a:t> assess needs and prioritize investments.  All transit systems will be required to have a transit asset management plan, including asset inventories, condition assessments and investment prioritization.  The TAM Plan will not be a requirement to receive federal funds until FTA’s requirements have been finalize.</a:t>
            </a:r>
            <a:endParaRPr lang="en-US" dirty="0"/>
          </a:p>
        </p:txBody>
      </p:sp>
      <p:sp>
        <p:nvSpPr>
          <p:cNvPr id="4" name="Slide Number Placeholder 3"/>
          <p:cNvSpPr>
            <a:spLocks noGrp="1"/>
          </p:cNvSpPr>
          <p:nvPr>
            <p:ph type="sldNum" sz="quarter" idx="10"/>
          </p:nvPr>
        </p:nvSpPr>
        <p:spPr/>
        <p:txBody>
          <a:bodyPr/>
          <a:lstStyle/>
          <a:p>
            <a:fld id="{C82FF989-E7B0-4C18-BF7A-960716FBB8A9}" type="slidenum">
              <a:rPr lang="en-US" smtClean="0"/>
              <a:pPr/>
              <a:t>9</a:t>
            </a:fld>
            <a:endParaRPr lang="en-US" dirty="0"/>
          </a:p>
        </p:txBody>
      </p:sp>
    </p:spTree>
    <p:extLst>
      <p:ext uri="{BB962C8B-B14F-4D97-AF65-F5344CB8AC3E}">
        <p14:creationId xmlns:p14="http://schemas.microsoft.com/office/powerpoint/2010/main" val="175132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EF7C28-5131-4844-A373-C7D289E7FA82}" type="datetime1">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0EABDB-3F3F-4A77-91F9-E399161F1AD3}"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967E44-B9F3-4650-BE85-95A4C49BFD9D}" type="datetime1">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F2BD94-7533-401E-A644-0184E557D2A2}" type="datetime1">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292988-47C9-47D1-8AC2-75DC9D605002}" type="datetime1">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0EABDB-3F3F-4A77-91F9-E399161F1AD3}"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7E620-130D-4BFA-A482-8F298F8310D8}" type="datetime1">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19D5422-5121-4D2C-9ED9-68205238B799}" type="datetime1">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0EABDB-3F3F-4A77-91F9-E399161F1AD3}"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9F4798-7702-4357-B3D9-CD65E9E67B2D}" type="datetime1">
              <a:rPr lang="en-US" smtClean="0"/>
              <a:pPr/>
              <a:t>11/13/2012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0EABDB-3F3F-4A77-91F9-E399161F1AD3}"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55B6C3-569F-4BAE-BFA4-3AF14A42B373}" type="datetime1">
              <a:rPr lang="en-US" smtClean="0"/>
              <a:pPr/>
              <a:t>11/13/2012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A17A4-00FC-4457-91A1-8201AAA7D56D}" type="datetime1">
              <a:rPr lang="en-US" smtClean="0"/>
              <a:pPr/>
              <a:t>11/13/2012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F65F2-FC08-4379-AE81-F206CCCE434E}" type="datetime1">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0EABDB-3F3F-4A77-91F9-E399161F1AD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78BF7-ABDF-46C2-99F2-6CBFBC12663A}" type="datetime1">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0EABDB-3F3F-4A77-91F9-E399161F1AD3}"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44AA1E1-12AD-4A28-BCAD-F3ED4F354443}" type="datetime1">
              <a:rPr lang="en-US" smtClean="0"/>
              <a:pPr/>
              <a:t>11/13/2012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0EABDB-3F3F-4A77-91F9-E399161F1A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21 moving ahead for progress in the 21st century, transforming the way we build, manage, and maintain our nation's transit systems with background image of Transportation Workers working on a brid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52800"/>
            <a:ext cx="8858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29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6629400" cy="4419600"/>
          </a:xfrm>
        </p:spPr>
        <p:txBody>
          <a:bodyPr>
            <a:normAutofit fontScale="92500" lnSpcReduction="20000"/>
          </a:bodyPr>
          <a:lstStyle/>
          <a:p>
            <a:pPr marL="45720" indent="0">
              <a:buNone/>
            </a:pPr>
            <a:r>
              <a:rPr lang="en-US" b="1" dirty="0" smtClean="0"/>
              <a:t>Safety Program (Section 5329)</a:t>
            </a:r>
          </a:p>
          <a:p>
            <a:pPr>
              <a:buFont typeface="Arial" pitchFamily="34" charset="0"/>
              <a:buChar char="•"/>
            </a:pPr>
            <a:r>
              <a:rPr lang="en-US" dirty="0" smtClean="0"/>
              <a:t>FTA </a:t>
            </a:r>
            <a:r>
              <a:rPr lang="en-US" dirty="0"/>
              <a:t>granted new Public Transportation Safety Authority </a:t>
            </a:r>
          </a:p>
          <a:p>
            <a:pPr>
              <a:buFont typeface="Arial" pitchFamily="34" charset="0"/>
              <a:buChar char="•"/>
            </a:pPr>
            <a:r>
              <a:rPr lang="en-US" dirty="0" smtClean="0"/>
              <a:t>Provides </a:t>
            </a:r>
            <a:r>
              <a:rPr lang="en-US" dirty="0"/>
              <a:t>additional authority to set minimum safety standards, conduct investigations, audits, and examinations </a:t>
            </a:r>
          </a:p>
          <a:p>
            <a:pPr>
              <a:buFont typeface="Arial" pitchFamily="34" charset="0"/>
              <a:buChar char="•"/>
            </a:pPr>
            <a:r>
              <a:rPr lang="en-US" dirty="0" smtClean="0"/>
              <a:t>Overhauls </a:t>
            </a:r>
            <a:r>
              <a:rPr lang="en-US" dirty="0"/>
              <a:t>State Safety Oversight </a:t>
            </a:r>
          </a:p>
          <a:p>
            <a:pPr>
              <a:buFont typeface="Arial" pitchFamily="34" charset="0"/>
              <a:buChar char="•"/>
            </a:pPr>
            <a:r>
              <a:rPr lang="en-US" dirty="0" smtClean="0"/>
              <a:t>New </a:t>
            </a:r>
            <a:r>
              <a:rPr lang="en-US" dirty="0"/>
              <a:t>safety requirements for all recipients </a:t>
            </a:r>
            <a:endParaRPr lang="en-US" dirty="0" smtClean="0"/>
          </a:p>
          <a:p>
            <a:pPr>
              <a:buFont typeface="Arial" pitchFamily="34" charset="0"/>
              <a:buChar char="•"/>
            </a:pPr>
            <a:endParaRPr lang="en-US" dirty="0"/>
          </a:p>
          <a:p>
            <a:pPr>
              <a:buFont typeface="Wingdings" pitchFamily="2" charset="2"/>
              <a:buChar char="v"/>
            </a:pPr>
            <a:r>
              <a:rPr lang="en-US" dirty="0" smtClean="0"/>
              <a:t>All transit systems must develop a Safety Plan and a Security Plan</a:t>
            </a:r>
          </a:p>
          <a:p>
            <a:pPr>
              <a:buFont typeface="Wingdings" pitchFamily="2" charset="2"/>
              <a:buChar char="v"/>
            </a:pPr>
            <a:r>
              <a:rPr lang="en-US" dirty="0" smtClean="0"/>
              <a:t>All transit systems must assign a safety officer</a:t>
            </a:r>
          </a:p>
          <a:p>
            <a:pPr>
              <a:buFont typeface="Wingdings" pitchFamily="2" charset="2"/>
              <a:buChar char="v"/>
            </a:pPr>
            <a:r>
              <a:rPr lang="en-US" dirty="0" smtClean="0"/>
              <a:t>Formula funds must be spent to correct safety deficiencies prior to being spent on other projects.</a:t>
            </a:r>
            <a:endParaRPr lang="en-US" dirty="0"/>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10</a:t>
            </a:fld>
            <a:endParaRPr lang="en-US" dirty="0"/>
          </a:p>
        </p:txBody>
      </p:sp>
    </p:spTree>
    <p:extLst>
      <p:ext uri="{BB962C8B-B14F-4D97-AF65-F5344CB8AC3E}">
        <p14:creationId xmlns:p14="http://schemas.microsoft.com/office/powerpoint/2010/main" val="1015695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6934200" cy="4419600"/>
          </a:xfrm>
        </p:spPr>
        <p:txBody>
          <a:bodyPr>
            <a:normAutofit/>
          </a:bodyPr>
          <a:lstStyle/>
          <a:p>
            <a:pPr marL="45720" indent="0">
              <a:buNone/>
            </a:pPr>
            <a:r>
              <a:rPr lang="en-US" b="1" dirty="0" smtClean="0"/>
              <a:t>Urbanized </a:t>
            </a:r>
            <a:r>
              <a:rPr lang="en-US" b="1" dirty="0"/>
              <a:t>Area Formula Grants </a:t>
            </a:r>
            <a:r>
              <a:rPr lang="en-US" b="1" dirty="0" smtClean="0"/>
              <a:t>(Section 5307)</a:t>
            </a:r>
          </a:p>
          <a:p>
            <a:pPr>
              <a:buFont typeface="Arial" pitchFamily="34" charset="0"/>
              <a:buChar char="•"/>
            </a:pPr>
            <a:r>
              <a:rPr lang="en-US" dirty="0" smtClean="0"/>
              <a:t>Funds </a:t>
            </a:r>
            <a:r>
              <a:rPr lang="en-US" dirty="0"/>
              <a:t>capital, planning, and JARC-eligible activities </a:t>
            </a:r>
          </a:p>
          <a:p>
            <a:pPr>
              <a:buFont typeface="Arial" pitchFamily="34" charset="0"/>
              <a:buChar char="•"/>
            </a:pPr>
            <a:r>
              <a:rPr lang="en-US" dirty="0" smtClean="0"/>
              <a:t>Creates </a:t>
            </a:r>
            <a:r>
              <a:rPr lang="en-US" dirty="0"/>
              <a:t>new discretionary passenger ferry grants </a:t>
            </a:r>
          </a:p>
          <a:p>
            <a:pPr>
              <a:buFont typeface="Arial" pitchFamily="34" charset="0"/>
              <a:buChar char="•"/>
            </a:pPr>
            <a:r>
              <a:rPr lang="en-US" dirty="0" smtClean="0"/>
              <a:t>New </a:t>
            </a:r>
            <a:r>
              <a:rPr lang="en-US" dirty="0"/>
              <a:t>takedown for safety oversight </a:t>
            </a:r>
          </a:p>
          <a:p>
            <a:pPr>
              <a:buFont typeface="Arial" pitchFamily="34" charset="0"/>
              <a:buChar char="•"/>
            </a:pPr>
            <a:r>
              <a:rPr lang="en-US" dirty="0" smtClean="0"/>
              <a:t>Funding includes </a:t>
            </a:r>
            <a:r>
              <a:rPr lang="en-US" dirty="0"/>
              <a:t>funds from Growing States &amp; High Density States formula [5340]) </a:t>
            </a:r>
            <a:endParaRPr lang="en-US" dirty="0" smtClean="0"/>
          </a:p>
          <a:p>
            <a:pPr>
              <a:buFont typeface="Arial" pitchFamily="34" charset="0"/>
              <a:buChar char="•"/>
            </a:pPr>
            <a:endParaRPr lang="en-US" dirty="0"/>
          </a:p>
          <a:p>
            <a:pPr>
              <a:buFont typeface="Wingdings" pitchFamily="2" charset="2"/>
              <a:buChar char="v"/>
            </a:pPr>
            <a:r>
              <a:rPr lang="en-US" dirty="0"/>
              <a:t>Individual direct allocations to systems </a:t>
            </a:r>
            <a:r>
              <a:rPr lang="en-US" dirty="0" smtClean="0"/>
              <a:t>50,000 </a:t>
            </a:r>
            <a:r>
              <a:rPr lang="en-US" dirty="0"/>
              <a:t>pop.</a:t>
            </a:r>
            <a:r>
              <a:rPr lang="en-US" dirty="0" smtClean="0"/>
              <a:t> </a:t>
            </a:r>
            <a:r>
              <a:rPr lang="en-US" dirty="0"/>
              <a:t>and </a:t>
            </a:r>
            <a:r>
              <a:rPr lang="en-US" dirty="0" smtClean="0"/>
              <a:t>over</a:t>
            </a:r>
          </a:p>
          <a:p>
            <a:pPr marL="45720" indent="0">
              <a:buNone/>
            </a:pP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11</a:t>
            </a:fld>
            <a:endParaRPr lang="en-US" dirty="0"/>
          </a:p>
        </p:txBody>
      </p:sp>
    </p:spTree>
    <p:extLst>
      <p:ext uri="{BB962C8B-B14F-4D97-AF65-F5344CB8AC3E}">
        <p14:creationId xmlns:p14="http://schemas.microsoft.com/office/powerpoint/2010/main" val="3560659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6934200" cy="4419600"/>
          </a:xfrm>
        </p:spPr>
        <p:txBody>
          <a:bodyPr>
            <a:normAutofit/>
          </a:bodyPr>
          <a:lstStyle/>
          <a:p>
            <a:pPr marL="45720" indent="0">
              <a:buNone/>
            </a:pPr>
            <a:r>
              <a:rPr lang="en-US" b="1" dirty="0" smtClean="0"/>
              <a:t>Urbanized </a:t>
            </a:r>
            <a:r>
              <a:rPr lang="en-US" b="1" dirty="0"/>
              <a:t>Area Formula Grants </a:t>
            </a:r>
            <a:r>
              <a:rPr lang="en-US" b="1" dirty="0" smtClean="0"/>
              <a:t>(Section 5307)</a:t>
            </a:r>
          </a:p>
          <a:p>
            <a:pPr>
              <a:buFont typeface="Arial" pitchFamily="34" charset="0"/>
              <a:buChar char="•"/>
            </a:pPr>
            <a:r>
              <a:rPr lang="en-US" dirty="0" smtClean="0"/>
              <a:t>Recommendation	</a:t>
            </a:r>
          </a:p>
          <a:p>
            <a:pPr lvl="1">
              <a:buFont typeface="Trebuchet MS" pitchFamily="34" charset="0"/>
              <a:buChar char="‐"/>
            </a:pPr>
            <a:r>
              <a:rPr lang="en-US" dirty="0"/>
              <a:t>No “off-the-top” funding for mobility managers </a:t>
            </a:r>
          </a:p>
          <a:p>
            <a:pPr lvl="1">
              <a:buFont typeface="Trebuchet MS" pitchFamily="34" charset="0"/>
              <a:buChar char="‐"/>
            </a:pPr>
            <a:r>
              <a:rPr lang="en-US" dirty="0" smtClean="0"/>
              <a:t>Distribute as published in the federal register for transit systems in urban area from 50,000 to 200,000 population</a:t>
            </a: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12</a:t>
            </a:fld>
            <a:endParaRPr lang="en-US" dirty="0"/>
          </a:p>
        </p:txBody>
      </p:sp>
    </p:spTree>
    <p:extLst>
      <p:ext uri="{BB962C8B-B14F-4D97-AF65-F5344CB8AC3E}">
        <p14:creationId xmlns:p14="http://schemas.microsoft.com/office/powerpoint/2010/main" val="606553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562600"/>
            <a:ext cx="6512511" cy="6096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315200" cy="4953000"/>
          </a:xfrm>
        </p:spPr>
        <p:txBody>
          <a:bodyPr>
            <a:normAutofit lnSpcReduction="10000"/>
          </a:bodyPr>
          <a:lstStyle/>
          <a:p>
            <a:pPr marL="45720" indent="0">
              <a:buNone/>
            </a:pPr>
            <a:r>
              <a:rPr lang="en-US" b="1" dirty="0" smtClean="0"/>
              <a:t>Enhanced </a:t>
            </a:r>
            <a:r>
              <a:rPr lang="en-US" b="1" dirty="0"/>
              <a:t>Mobility of Seniors and Individuals with Disabilities </a:t>
            </a:r>
            <a:r>
              <a:rPr lang="en-US" b="1" dirty="0" smtClean="0"/>
              <a:t>(Section 5310)</a:t>
            </a:r>
          </a:p>
          <a:p>
            <a:pPr indent="-228600">
              <a:buFont typeface="Arial" pitchFamily="34" charset="0"/>
              <a:buChar char="•"/>
            </a:pPr>
            <a:r>
              <a:rPr lang="en-US" dirty="0" smtClean="0"/>
              <a:t>Consolidates </a:t>
            </a:r>
            <a:r>
              <a:rPr lang="en-US" dirty="0"/>
              <a:t>current 5310 and New Freedom program eligibilities into single formula program </a:t>
            </a:r>
          </a:p>
          <a:p>
            <a:pPr indent="-228600">
              <a:buFont typeface="Arial" pitchFamily="34" charset="0"/>
              <a:buChar char="•"/>
            </a:pPr>
            <a:r>
              <a:rPr lang="en-US" dirty="0" smtClean="0"/>
              <a:t>Requires </a:t>
            </a:r>
            <a:r>
              <a:rPr lang="en-US" dirty="0"/>
              <a:t>FTA to establish performance measures </a:t>
            </a:r>
          </a:p>
          <a:p>
            <a:pPr indent="-228600">
              <a:buFont typeface="Arial" pitchFamily="34" charset="0"/>
              <a:buChar char="•"/>
            </a:pPr>
            <a:r>
              <a:rPr lang="en-US" dirty="0" smtClean="0"/>
              <a:t>Operating assistance is now available under this program with a 50% local match</a:t>
            </a:r>
          </a:p>
          <a:p>
            <a:pPr indent="-228600">
              <a:buFont typeface="Arial" pitchFamily="34" charset="0"/>
              <a:buChar char="•"/>
            </a:pPr>
            <a:r>
              <a:rPr lang="en-US" dirty="0" smtClean="0"/>
              <a:t>Projects selected for funding under this program must be included in a locally developed, coordinated public transit-human services transportation plan </a:t>
            </a:r>
          </a:p>
          <a:p>
            <a:pPr lvl="1" indent="-228600">
              <a:buFont typeface="Courier New" pitchFamily="49" charset="0"/>
              <a:buChar char="o"/>
            </a:pPr>
            <a:r>
              <a:rPr lang="en-US" dirty="0" smtClean="0"/>
              <a:t>Plan development process must included participation by seniors, individuals with disabilities, representatives of public, private, nonprofit transportation and human services providers, and other members of the public.</a:t>
            </a:r>
          </a:p>
          <a:p>
            <a:pPr>
              <a:buFont typeface="Arial" pitchFamily="34" charset="0"/>
              <a:buChar char="•"/>
            </a:pPr>
            <a:endParaRPr lang="en-US" sz="1000" dirty="0"/>
          </a:p>
          <a:p>
            <a:pPr>
              <a:buNone/>
            </a:pP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13</a:t>
            </a:fld>
            <a:endParaRPr lang="en-US" dirty="0"/>
          </a:p>
        </p:txBody>
      </p:sp>
    </p:spTree>
    <p:extLst>
      <p:ext uri="{BB962C8B-B14F-4D97-AF65-F5344CB8AC3E}">
        <p14:creationId xmlns:p14="http://schemas.microsoft.com/office/powerpoint/2010/main" val="2056290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562600"/>
            <a:ext cx="6512511" cy="6096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304800"/>
            <a:ext cx="7315200" cy="5410200"/>
          </a:xfrm>
        </p:spPr>
        <p:txBody>
          <a:bodyPr>
            <a:normAutofit/>
          </a:bodyPr>
          <a:lstStyle/>
          <a:p>
            <a:pPr marL="45720" indent="0">
              <a:buNone/>
            </a:pPr>
            <a:r>
              <a:rPr lang="en-US" b="1" dirty="0" smtClean="0"/>
              <a:t>Enhanced </a:t>
            </a:r>
            <a:r>
              <a:rPr lang="en-US" b="1" dirty="0"/>
              <a:t>Mobility of Seniors and Individuals with Disabilities </a:t>
            </a:r>
            <a:r>
              <a:rPr lang="en-US" b="1" dirty="0" smtClean="0"/>
              <a:t>(Section 5310), continued</a:t>
            </a:r>
          </a:p>
          <a:p>
            <a:pPr marL="228600" lvl="2" indent="-228600">
              <a:buFont typeface="Arial" pitchFamily="34" charset="0"/>
              <a:buChar char="•"/>
            </a:pPr>
            <a:endParaRPr lang="en-US" dirty="0" smtClean="0"/>
          </a:p>
          <a:p>
            <a:pPr marL="228600" lvl="2" indent="-228600">
              <a:buFont typeface="Arial" pitchFamily="34" charset="0"/>
              <a:buChar char="•"/>
            </a:pPr>
            <a:r>
              <a:rPr lang="en-US" dirty="0" smtClean="0"/>
              <a:t>A minimum of 55% of the funds must be used on capital projects that are planned, designed, and carried out to meet the special needs of seniors and individuals with disabilities when public transportation is insufficient, inappropriate or unavailable.</a:t>
            </a:r>
          </a:p>
          <a:p>
            <a:pPr marL="228600" lvl="2" indent="-228600">
              <a:buFont typeface="Arial" pitchFamily="34" charset="0"/>
              <a:buChar char="•"/>
            </a:pPr>
            <a:endParaRPr lang="en-US" dirty="0" smtClean="0"/>
          </a:p>
          <a:p>
            <a:pPr>
              <a:buFont typeface="Wingdings" pitchFamily="2" charset="2"/>
              <a:buChar char="v"/>
            </a:pPr>
            <a:r>
              <a:rPr lang="en-US" dirty="0" smtClean="0"/>
              <a:t>Individual allocations for areas &gt;200,000 pop.</a:t>
            </a:r>
          </a:p>
          <a:p>
            <a:pPr>
              <a:buFont typeface="Wingdings" pitchFamily="2" charset="2"/>
              <a:buChar char="v"/>
            </a:pPr>
            <a:r>
              <a:rPr lang="en-US" dirty="0" smtClean="0"/>
              <a:t>$828,010 allocated to the state for areas 50,000-200,000 pop.</a:t>
            </a:r>
          </a:p>
          <a:p>
            <a:pPr>
              <a:buFont typeface="Wingdings" pitchFamily="2" charset="2"/>
              <a:buChar char="v"/>
            </a:pPr>
            <a:r>
              <a:rPr lang="en-US" dirty="0" smtClean="0"/>
              <a:t>$998,998 allocated to the state for areas less than 50,000 pop.</a:t>
            </a:r>
          </a:p>
        </p:txBody>
      </p:sp>
      <p:sp>
        <p:nvSpPr>
          <p:cNvPr id="4" name="Slide Number Placeholder 3"/>
          <p:cNvSpPr>
            <a:spLocks noGrp="1"/>
          </p:cNvSpPr>
          <p:nvPr>
            <p:ph type="sldNum" sz="quarter" idx="12"/>
          </p:nvPr>
        </p:nvSpPr>
        <p:spPr/>
        <p:txBody>
          <a:bodyPr/>
          <a:lstStyle/>
          <a:p>
            <a:fld id="{B60EABDB-3F3F-4A77-91F9-E399161F1AD3}" type="slidenum">
              <a:rPr lang="en-US" smtClean="0"/>
              <a:pPr/>
              <a:t>14</a:t>
            </a:fld>
            <a:endParaRPr lang="en-US" dirty="0"/>
          </a:p>
        </p:txBody>
      </p:sp>
    </p:spTree>
    <p:extLst>
      <p:ext uri="{BB962C8B-B14F-4D97-AF65-F5344CB8AC3E}">
        <p14:creationId xmlns:p14="http://schemas.microsoft.com/office/powerpoint/2010/main" val="2056290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562600"/>
            <a:ext cx="6512511" cy="6096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304800"/>
            <a:ext cx="7315200" cy="5410200"/>
          </a:xfrm>
        </p:spPr>
        <p:txBody>
          <a:bodyPr>
            <a:normAutofit/>
          </a:bodyPr>
          <a:lstStyle/>
          <a:p>
            <a:pPr marL="45720" indent="0">
              <a:buNone/>
            </a:pPr>
            <a:r>
              <a:rPr lang="en-US" b="1" dirty="0" smtClean="0"/>
              <a:t>Enhanced </a:t>
            </a:r>
            <a:r>
              <a:rPr lang="en-US" b="1" dirty="0"/>
              <a:t>Mobility of Seniors and Individuals with Disabilities </a:t>
            </a:r>
            <a:r>
              <a:rPr lang="en-US" b="1" dirty="0" smtClean="0"/>
              <a:t>(Section 5310), continued</a:t>
            </a:r>
          </a:p>
          <a:p>
            <a:pPr marL="228600" lvl="2">
              <a:buFont typeface="Arial" pitchFamily="34" charset="0"/>
              <a:buChar char="•"/>
            </a:pPr>
            <a:r>
              <a:rPr lang="en-US" sz="2200" dirty="0"/>
              <a:t>Recommendations</a:t>
            </a:r>
          </a:p>
          <a:p>
            <a:pPr>
              <a:buFont typeface="Trebuchet MS" pitchFamily="34" charset="0"/>
              <a:buChar char="‐"/>
            </a:pPr>
            <a:r>
              <a:rPr lang="en-US" dirty="0" smtClean="0"/>
              <a:t>No “off-the-top” funding for mobility managers </a:t>
            </a:r>
          </a:p>
          <a:p>
            <a:pPr>
              <a:buFont typeface="Trebuchet MS" pitchFamily="34" charset="0"/>
              <a:buChar char="‐"/>
            </a:pPr>
            <a:r>
              <a:rPr lang="en-US" dirty="0" smtClean="0"/>
              <a:t>Allocate </a:t>
            </a:r>
            <a:r>
              <a:rPr lang="en-US" dirty="0"/>
              <a:t>funding </a:t>
            </a:r>
            <a:r>
              <a:rPr lang="en-US" dirty="0" smtClean="0"/>
              <a:t>by formula, as </a:t>
            </a:r>
            <a:r>
              <a:rPr lang="en-US" dirty="0"/>
              <a:t>in the </a:t>
            </a:r>
            <a:r>
              <a:rPr lang="en-US" dirty="0" smtClean="0"/>
              <a:t>past, </a:t>
            </a:r>
            <a:r>
              <a:rPr lang="en-US" dirty="0"/>
              <a:t>for areas under 200,000 </a:t>
            </a:r>
            <a:r>
              <a:rPr lang="en-US" dirty="0" smtClean="0"/>
              <a:t>population</a:t>
            </a:r>
          </a:p>
          <a:p>
            <a:pPr>
              <a:buFont typeface="Trebuchet MS" pitchFamily="34" charset="0"/>
              <a:buChar char="‐"/>
            </a:pPr>
            <a:endParaRPr lang="en-US" dirty="0"/>
          </a:p>
          <a:p>
            <a:pPr>
              <a:buFont typeface="Trebuchet MS" pitchFamily="34" charset="0"/>
              <a:buChar char="‐"/>
            </a:pP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15</a:t>
            </a:fld>
            <a:endParaRPr lang="en-US" dirty="0"/>
          </a:p>
        </p:txBody>
      </p:sp>
    </p:spTree>
    <p:extLst>
      <p:ext uri="{BB962C8B-B14F-4D97-AF65-F5344CB8AC3E}">
        <p14:creationId xmlns:p14="http://schemas.microsoft.com/office/powerpoint/2010/main" val="3210226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315200" cy="4876800"/>
          </a:xfrm>
        </p:spPr>
        <p:txBody>
          <a:bodyPr>
            <a:normAutofit/>
          </a:bodyPr>
          <a:lstStyle/>
          <a:p>
            <a:pPr marL="45720" indent="0">
              <a:buNone/>
            </a:pPr>
            <a:r>
              <a:rPr lang="en-US" b="1" dirty="0" smtClean="0"/>
              <a:t>Rural </a:t>
            </a:r>
            <a:r>
              <a:rPr lang="en-US" b="1" dirty="0"/>
              <a:t>Area Formula </a:t>
            </a:r>
            <a:r>
              <a:rPr lang="en-US" b="1" dirty="0" smtClean="0"/>
              <a:t>Grants (Section 5311) </a:t>
            </a:r>
            <a:endParaRPr lang="en-US" b="1" dirty="0"/>
          </a:p>
          <a:p>
            <a:pPr>
              <a:buFont typeface="Arial" pitchFamily="34" charset="0"/>
              <a:buChar char="•"/>
            </a:pPr>
            <a:r>
              <a:rPr lang="en-US" dirty="0" smtClean="0"/>
              <a:t>Provides </a:t>
            </a:r>
            <a:r>
              <a:rPr lang="en-US" dirty="0"/>
              <a:t>funding to States for the purpose of supporting public transportation in rural areas </a:t>
            </a:r>
          </a:p>
          <a:p>
            <a:pPr>
              <a:buFont typeface="Arial" pitchFamily="34" charset="0"/>
              <a:buChar char="•"/>
            </a:pPr>
            <a:r>
              <a:rPr lang="en-US" dirty="0" smtClean="0"/>
              <a:t>Incorporates </a:t>
            </a:r>
            <a:r>
              <a:rPr lang="en-US" dirty="0"/>
              <a:t>JARC-eligible </a:t>
            </a:r>
            <a:r>
              <a:rPr lang="en-US" dirty="0" smtClean="0"/>
              <a:t>activities</a:t>
            </a:r>
          </a:p>
          <a:p>
            <a:pPr>
              <a:buFont typeface="Arial" pitchFamily="34" charset="0"/>
              <a:buChar char="•"/>
            </a:pPr>
            <a:r>
              <a:rPr lang="en-US" dirty="0" smtClean="0"/>
              <a:t>No set-aside or cap for JARC projects</a:t>
            </a:r>
          </a:p>
          <a:p>
            <a:pPr>
              <a:buFont typeface="Arial" pitchFamily="34" charset="0"/>
              <a:buChar char="•"/>
            </a:pPr>
            <a:endParaRPr lang="en-US" dirty="0"/>
          </a:p>
          <a:p>
            <a:pPr>
              <a:buFont typeface="Wingdings" pitchFamily="2" charset="2"/>
              <a:buChar char="v"/>
            </a:pPr>
            <a:r>
              <a:rPr lang="en-US" dirty="0" smtClean="0"/>
              <a:t>$11,591,344 allocated </a:t>
            </a:r>
            <a:r>
              <a:rPr lang="en-US" dirty="0"/>
              <a:t>to the state for areas </a:t>
            </a:r>
            <a:r>
              <a:rPr lang="en-US" dirty="0" smtClean="0"/>
              <a:t>less than 50,000 pop.</a:t>
            </a:r>
          </a:p>
          <a:p>
            <a:pPr marL="36576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16</a:t>
            </a:fld>
            <a:endParaRPr lang="en-US" dirty="0"/>
          </a:p>
        </p:txBody>
      </p:sp>
    </p:spTree>
    <p:extLst>
      <p:ext uri="{BB962C8B-B14F-4D97-AF65-F5344CB8AC3E}">
        <p14:creationId xmlns:p14="http://schemas.microsoft.com/office/powerpoint/2010/main" val="1652701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315200" cy="4876800"/>
          </a:xfrm>
        </p:spPr>
        <p:txBody>
          <a:bodyPr>
            <a:normAutofit/>
          </a:bodyPr>
          <a:lstStyle/>
          <a:p>
            <a:pPr marL="45720" indent="0">
              <a:buNone/>
            </a:pPr>
            <a:r>
              <a:rPr lang="en-US" b="1" dirty="0" smtClean="0"/>
              <a:t>Rural </a:t>
            </a:r>
            <a:r>
              <a:rPr lang="en-US" b="1" dirty="0"/>
              <a:t>Area Formula </a:t>
            </a:r>
            <a:r>
              <a:rPr lang="en-US" b="1" dirty="0" smtClean="0"/>
              <a:t>Grants (Section 5311) </a:t>
            </a:r>
            <a:endParaRPr lang="en-US" b="1" dirty="0"/>
          </a:p>
          <a:p>
            <a:pPr>
              <a:buFont typeface="Arial" pitchFamily="34" charset="0"/>
              <a:buChar char="•"/>
            </a:pPr>
            <a:r>
              <a:rPr lang="en-US" dirty="0" smtClean="0"/>
              <a:t>Recommendations</a:t>
            </a:r>
          </a:p>
          <a:p>
            <a:pPr>
              <a:buFont typeface="Trebuchet MS" pitchFamily="34" charset="0"/>
              <a:buChar char="‐"/>
            </a:pPr>
            <a:r>
              <a:rPr lang="en-US" dirty="0"/>
              <a:t>No “off-the-top” funding for mobility managers </a:t>
            </a:r>
          </a:p>
          <a:p>
            <a:pPr>
              <a:buFont typeface="Trebuchet MS" pitchFamily="34" charset="0"/>
              <a:buChar char="‐"/>
            </a:pPr>
            <a:r>
              <a:rPr lang="en-US" dirty="0"/>
              <a:t>Allocate funding by formula, as in the past, for areas under </a:t>
            </a:r>
            <a:r>
              <a:rPr lang="en-US" dirty="0" smtClean="0"/>
              <a:t>50,000 population</a:t>
            </a:r>
          </a:p>
          <a:p>
            <a:pPr>
              <a:buFont typeface="Trebuchet MS" pitchFamily="34" charset="0"/>
              <a:buChar char="‐"/>
            </a:pPr>
            <a:r>
              <a:rPr lang="en-US" dirty="0" smtClean="0"/>
              <a:t>Solicit funding application for mobility managers to use remainder of older funding.</a:t>
            </a:r>
            <a:endParaRPr lang="en-US" dirty="0"/>
          </a:p>
          <a:p>
            <a:pPr>
              <a:buFont typeface="Arial" pitchFamily="34" charset="0"/>
              <a:buChar char="•"/>
            </a:pPr>
            <a:endParaRPr lang="en-US" dirty="0" smtClean="0"/>
          </a:p>
          <a:p>
            <a:pPr>
              <a:buFont typeface="Trebuchet MS" pitchFamily="34" charset="0"/>
              <a:buChar char="‐"/>
            </a:pPr>
            <a:endParaRPr lang="en-US" dirty="0" smtClean="0"/>
          </a:p>
          <a:p>
            <a:pPr marL="36576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17</a:t>
            </a:fld>
            <a:endParaRPr lang="en-US" dirty="0"/>
          </a:p>
        </p:txBody>
      </p:sp>
    </p:spTree>
    <p:extLst>
      <p:ext uri="{BB962C8B-B14F-4D97-AF65-F5344CB8AC3E}">
        <p14:creationId xmlns:p14="http://schemas.microsoft.com/office/powerpoint/2010/main" val="1061230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11430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696200" cy="4876800"/>
          </a:xfrm>
        </p:spPr>
        <p:txBody>
          <a:bodyPr>
            <a:normAutofit fontScale="92500"/>
          </a:bodyPr>
          <a:lstStyle/>
          <a:p>
            <a:pPr marL="45720" indent="0">
              <a:buNone/>
            </a:pPr>
            <a:r>
              <a:rPr lang="en-US" b="1" dirty="0" smtClean="0"/>
              <a:t>Bus </a:t>
            </a:r>
            <a:r>
              <a:rPr lang="en-US" b="1" dirty="0"/>
              <a:t>and Bus Facilities Formula Program </a:t>
            </a:r>
            <a:r>
              <a:rPr lang="en-US" b="1" dirty="0" smtClean="0"/>
              <a:t>(Section 5339)</a:t>
            </a:r>
          </a:p>
          <a:p>
            <a:pPr>
              <a:buFont typeface="Arial" pitchFamily="34" charset="0"/>
              <a:buChar char="•"/>
            </a:pPr>
            <a:r>
              <a:rPr lang="en-US" dirty="0" smtClean="0"/>
              <a:t>Provides </a:t>
            </a:r>
            <a:r>
              <a:rPr lang="en-US" dirty="0"/>
              <a:t>capital funding to replace, rehabilitate, and purchase buses and related equipment, and to construct bus-related facilities </a:t>
            </a:r>
          </a:p>
          <a:p>
            <a:pPr>
              <a:buFont typeface="Arial" pitchFamily="34" charset="0"/>
              <a:buChar char="•"/>
            </a:pPr>
            <a:r>
              <a:rPr lang="en-US" dirty="0" smtClean="0"/>
              <a:t>Replaces </a:t>
            </a:r>
            <a:r>
              <a:rPr lang="en-US" dirty="0"/>
              <a:t>discretionary bus program </a:t>
            </a:r>
          </a:p>
          <a:p>
            <a:pPr>
              <a:buFont typeface="Arial" pitchFamily="34" charset="0"/>
              <a:buChar char="•"/>
            </a:pPr>
            <a:r>
              <a:rPr lang="en-US" dirty="0" smtClean="0"/>
              <a:t>Federal share of ADA or Clean Air Act vehicles is increased to 85%</a:t>
            </a:r>
          </a:p>
          <a:p>
            <a:pPr>
              <a:buFont typeface="Arial" pitchFamily="34" charset="0"/>
              <a:buChar char="•"/>
            </a:pPr>
            <a:endParaRPr lang="en-US" sz="900" dirty="0" smtClean="0"/>
          </a:p>
          <a:p>
            <a:pPr>
              <a:buFont typeface="Wingdings" pitchFamily="2" charset="2"/>
              <a:buChar char="v"/>
            </a:pPr>
            <a:r>
              <a:rPr lang="en-US" dirty="0"/>
              <a:t>Individual allocations for areas &gt;200,000 pop.</a:t>
            </a:r>
          </a:p>
          <a:p>
            <a:pPr>
              <a:buFont typeface="Wingdings" pitchFamily="2" charset="2"/>
              <a:buChar char="v"/>
            </a:pPr>
            <a:r>
              <a:rPr lang="en-US" dirty="0" smtClean="0"/>
              <a:t>$947,028 allocated to the state for areas 50,000-200,000 </a:t>
            </a:r>
            <a:r>
              <a:rPr lang="en-US" dirty="0"/>
              <a:t>pop</a:t>
            </a:r>
            <a:r>
              <a:rPr lang="en-US" dirty="0" smtClean="0"/>
              <a:t>.</a:t>
            </a:r>
          </a:p>
          <a:p>
            <a:pPr>
              <a:buFont typeface="Wingdings" pitchFamily="2" charset="2"/>
              <a:buChar char="v"/>
            </a:pPr>
            <a:r>
              <a:rPr lang="en-US" dirty="0" smtClean="0"/>
              <a:t>$1,203,782 allocated to the state</a:t>
            </a:r>
          </a:p>
          <a:p>
            <a:pPr lvl="1">
              <a:buFont typeface="Trebuchet MS" pitchFamily="34" charset="0"/>
              <a:buChar char="–"/>
            </a:pPr>
            <a:r>
              <a:rPr lang="en-US" dirty="0" smtClean="0"/>
              <a:t>Funds maybe transferred by the State to supplement 5307 and 5311 formula programs</a:t>
            </a:r>
            <a:endParaRPr lang="en-US" dirty="0"/>
          </a:p>
          <a:p>
            <a:pPr>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18</a:t>
            </a:fld>
            <a:endParaRPr lang="en-US" dirty="0"/>
          </a:p>
        </p:txBody>
      </p:sp>
    </p:spTree>
    <p:extLst>
      <p:ext uri="{BB962C8B-B14F-4D97-AF65-F5344CB8AC3E}">
        <p14:creationId xmlns:p14="http://schemas.microsoft.com/office/powerpoint/2010/main" val="2204273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11430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696200" cy="4876800"/>
          </a:xfrm>
        </p:spPr>
        <p:txBody>
          <a:bodyPr>
            <a:normAutofit/>
          </a:bodyPr>
          <a:lstStyle/>
          <a:p>
            <a:pPr marL="45720" indent="0">
              <a:buNone/>
            </a:pPr>
            <a:r>
              <a:rPr lang="en-US" b="1" dirty="0" smtClean="0"/>
              <a:t>Bus </a:t>
            </a:r>
            <a:r>
              <a:rPr lang="en-US" b="1" dirty="0"/>
              <a:t>and Bus Facilities Formula Program </a:t>
            </a:r>
            <a:r>
              <a:rPr lang="en-US" b="1" dirty="0" smtClean="0"/>
              <a:t>(Section 5339)</a:t>
            </a:r>
          </a:p>
          <a:p>
            <a:pPr>
              <a:buFont typeface="Arial" pitchFamily="34" charset="0"/>
              <a:buChar char="•"/>
            </a:pPr>
            <a:r>
              <a:rPr lang="en-US" dirty="0" smtClean="0"/>
              <a:t>PTMS Recommendation</a:t>
            </a:r>
          </a:p>
          <a:p>
            <a:pPr lvl="1">
              <a:buFont typeface="Arial" pitchFamily="34" charset="0"/>
              <a:buChar char="•"/>
            </a:pPr>
            <a:r>
              <a:rPr lang="en-US" dirty="0" smtClean="0"/>
              <a:t>Use ICAAP funds for the first $3 million in vehicles for all transit systems then fund vehicles under each of the two funding amounts allocated to the State</a:t>
            </a:r>
          </a:p>
          <a:p>
            <a:pPr marL="45720" indent="0">
              <a:buNone/>
            </a:pPr>
            <a:r>
              <a:rPr lang="en-US" dirty="0"/>
              <a:t>	</a:t>
            </a:r>
            <a:r>
              <a:rPr lang="en-US" dirty="0" smtClean="0"/>
              <a:t>$947,028 for </a:t>
            </a:r>
            <a:r>
              <a:rPr lang="en-US" dirty="0"/>
              <a:t>areas 50,000-200,000 pop.</a:t>
            </a:r>
          </a:p>
          <a:p>
            <a:pPr marL="640080" lvl="2" indent="0">
              <a:buNone/>
            </a:pPr>
            <a:r>
              <a:rPr lang="en-US" sz="2200" dirty="0"/>
              <a:t>	</a:t>
            </a:r>
            <a:r>
              <a:rPr lang="en-US" sz="2200" dirty="0" smtClean="0"/>
              <a:t>$</a:t>
            </a:r>
            <a:r>
              <a:rPr lang="en-US" sz="2200" dirty="0"/>
              <a:t>1,203,782 </a:t>
            </a:r>
            <a:r>
              <a:rPr lang="en-US" sz="2200" dirty="0" smtClean="0"/>
              <a:t>for areas &lt;50,000 pop.</a:t>
            </a: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19</a:t>
            </a:fld>
            <a:endParaRPr lang="en-US" dirty="0"/>
          </a:p>
        </p:txBody>
      </p:sp>
    </p:spTree>
    <p:extLst>
      <p:ext uri="{BB962C8B-B14F-4D97-AF65-F5344CB8AC3E}">
        <p14:creationId xmlns:p14="http://schemas.microsoft.com/office/powerpoint/2010/main" val="576399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731520"/>
            <a:ext cx="6629400" cy="4602480"/>
          </a:xfrm>
        </p:spPr>
        <p:txBody>
          <a:bodyPr>
            <a:normAutofit/>
          </a:bodyPr>
          <a:lstStyle/>
          <a:p>
            <a:pPr marL="45720" indent="0">
              <a:buNone/>
            </a:pPr>
            <a:r>
              <a:rPr lang="en-US" b="1" dirty="0" smtClean="0"/>
              <a:t>Overview</a:t>
            </a:r>
          </a:p>
          <a:p>
            <a:pPr>
              <a:buFont typeface="Arial" pitchFamily="34" charset="0"/>
              <a:buChar char="•"/>
            </a:pPr>
            <a:r>
              <a:rPr lang="en-US" dirty="0" smtClean="0"/>
              <a:t>Signed into law by President Obama on July 6, 2012</a:t>
            </a:r>
          </a:p>
          <a:p>
            <a:pPr>
              <a:buFont typeface="Arial" pitchFamily="34" charset="0"/>
              <a:buChar char="•"/>
            </a:pPr>
            <a:r>
              <a:rPr lang="en-US" dirty="0" smtClean="0"/>
              <a:t>Went into full effect October 1, 2012</a:t>
            </a:r>
          </a:p>
          <a:p>
            <a:pPr>
              <a:buFont typeface="Arial" pitchFamily="34" charset="0"/>
              <a:buChar char="•"/>
            </a:pPr>
            <a:r>
              <a:rPr lang="en-US" dirty="0" smtClean="0"/>
              <a:t>Authorizes programs for two years, through September 30, 2014</a:t>
            </a:r>
          </a:p>
          <a:p>
            <a:pPr>
              <a:buFont typeface="Arial" pitchFamily="34" charset="0"/>
              <a:buChar char="•"/>
            </a:pPr>
            <a:r>
              <a:rPr lang="en-US" dirty="0" smtClean="0"/>
              <a:t>Continuing resolution through March 27, 2013 at approximately ½ of the FY2012 funding levels</a:t>
            </a:r>
          </a:p>
          <a:p>
            <a:pPr>
              <a:buFont typeface="Arial" pitchFamily="34" charset="0"/>
              <a:buChar char="•"/>
            </a:pPr>
            <a:r>
              <a:rPr lang="en-US" dirty="0" smtClean="0"/>
              <a:t>Interim guidance issued by FTA October 11, 2012</a:t>
            </a:r>
          </a:p>
          <a:p>
            <a:pPr>
              <a:buFont typeface="Arial" pitchFamily="34" charset="0"/>
              <a:buChar char="•"/>
            </a:pPr>
            <a:r>
              <a:rPr lang="en-US" dirty="0" smtClean="0"/>
              <a:t>Final guidance, when issued, may change initial interpretations of the law</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2</a:t>
            </a:fld>
            <a:endParaRPr lang="en-US" dirty="0"/>
          </a:p>
        </p:txBody>
      </p:sp>
    </p:spTree>
    <p:extLst>
      <p:ext uri="{BB962C8B-B14F-4D97-AF65-F5344CB8AC3E}">
        <p14:creationId xmlns:p14="http://schemas.microsoft.com/office/powerpoint/2010/main" val="3009668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11430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696200" cy="4876800"/>
          </a:xfrm>
        </p:spPr>
        <p:txBody>
          <a:bodyPr>
            <a:normAutofit/>
          </a:bodyPr>
          <a:lstStyle/>
          <a:p>
            <a:pPr marL="45720" indent="0">
              <a:buNone/>
            </a:pPr>
            <a:r>
              <a:rPr lang="en-US" b="1" dirty="0" smtClean="0"/>
              <a:t>PTMS Process</a:t>
            </a:r>
          </a:p>
          <a:p>
            <a:pPr lvl="1">
              <a:buFont typeface="Arial" pitchFamily="34" charset="0"/>
              <a:buChar char="•"/>
            </a:pPr>
            <a:endParaRPr lang="en-US" dirty="0" smtClean="0"/>
          </a:p>
          <a:p>
            <a:pPr lvl="1">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20</a:t>
            </a:fld>
            <a:endParaRPr lang="en-US" dirty="0"/>
          </a:p>
        </p:txBody>
      </p:sp>
    </p:spTree>
    <p:extLst>
      <p:ext uri="{BB962C8B-B14F-4D97-AF65-F5344CB8AC3E}">
        <p14:creationId xmlns:p14="http://schemas.microsoft.com/office/powerpoint/2010/main" val="3176154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562600"/>
            <a:ext cx="6512511" cy="11430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6400800" cy="3474720"/>
          </a:xfrm>
        </p:spPr>
        <p:txBody>
          <a:bodyPr>
            <a:normAutofit/>
          </a:bodyPr>
          <a:lstStyle/>
          <a:p>
            <a:pPr marL="45720" indent="0">
              <a:buNone/>
            </a:pPr>
            <a:r>
              <a:rPr lang="en-US" b="1" dirty="0"/>
              <a:t>Highlights of Program Changes </a:t>
            </a:r>
            <a:endParaRPr lang="en-US" b="1" dirty="0" smtClean="0"/>
          </a:p>
          <a:p>
            <a:pPr marL="45720" indent="0">
              <a:buNone/>
            </a:pPr>
            <a:endParaRPr lang="en-US" dirty="0" smtClean="0"/>
          </a:p>
          <a:p>
            <a:pPr marL="4572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8365321"/>
              </p:ext>
            </p:extLst>
          </p:nvPr>
        </p:nvGraphicFramePr>
        <p:xfrm>
          <a:off x="990600" y="1295400"/>
          <a:ext cx="7315200" cy="3661757"/>
        </p:xfrm>
        <a:graphic>
          <a:graphicData uri="http://schemas.openxmlformats.org/drawingml/2006/table">
            <a:tbl>
              <a:tblPr firstRow="1" bandRow="1">
                <a:tableStyleId>{00A15C55-8517-42AA-B614-E9B94910E393}</a:tableStyleId>
              </a:tblPr>
              <a:tblGrid>
                <a:gridCol w="1828800"/>
                <a:gridCol w="1828800"/>
                <a:gridCol w="1828800"/>
                <a:gridCol w="1828800"/>
              </a:tblGrid>
              <a:tr h="271549">
                <a:tc>
                  <a:txBody>
                    <a:bodyPr/>
                    <a:lstStyle/>
                    <a:p>
                      <a:pPr algn="ctr"/>
                      <a:r>
                        <a:rPr lang="en-US" dirty="0" smtClean="0"/>
                        <a:t>New</a:t>
                      </a:r>
                      <a:endParaRPr lang="en-US" dirty="0"/>
                    </a:p>
                  </a:txBody>
                  <a:tcPr/>
                </a:tc>
                <a:tc>
                  <a:txBody>
                    <a:bodyPr/>
                    <a:lstStyle/>
                    <a:p>
                      <a:pPr algn="ctr"/>
                      <a:r>
                        <a:rPr lang="en-US" dirty="0" smtClean="0"/>
                        <a:t>Repealed</a:t>
                      </a:r>
                      <a:endParaRPr lang="en-US" dirty="0"/>
                    </a:p>
                  </a:txBody>
                  <a:tcPr/>
                </a:tc>
                <a:tc>
                  <a:txBody>
                    <a:bodyPr/>
                    <a:lstStyle/>
                    <a:p>
                      <a:pPr algn="ctr"/>
                      <a:r>
                        <a:rPr lang="en-US" dirty="0" smtClean="0"/>
                        <a:t>Consolidated</a:t>
                      </a:r>
                      <a:endParaRPr lang="en-US" dirty="0"/>
                    </a:p>
                  </a:txBody>
                  <a:tcPr/>
                </a:tc>
                <a:tc>
                  <a:txBody>
                    <a:bodyPr/>
                    <a:lstStyle/>
                    <a:p>
                      <a:pPr algn="ctr"/>
                      <a:r>
                        <a:rPr lang="en-US" dirty="0" smtClean="0"/>
                        <a:t>Modified</a:t>
                      </a:r>
                      <a:endParaRPr lang="en-US" dirty="0"/>
                    </a:p>
                  </a:txBody>
                  <a:tcPr/>
                </a:tc>
              </a:tr>
              <a:tr h="475211">
                <a:tc>
                  <a:txBody>
                    <a:bodyPr/>
                    <a:lstStyle/>
                    <a:p>
                      <a:pPr algn="ctr"/>
                      <a:r>
                        <a:rPr lang="en-US" sz="1200" dirty="0" smtClean="0"/>
                        <a:t>Safety</a:t>
                      </a:r>
                      <a:r>
                        <a:rPr lang="en-US" sz="1200" baseline="0" dirty="0" smtClean="0"/>
                        <a:t> Authority</a:t>
                      </a:r>
                      <a:endParaRPr lang="en-US" sz="1200" dirty="0"/>
                    </a:p>
                  </a:txBody>
                  <a:tcPr anchor="ctr"/>
                </a:tc>
                <a:tc>
                  <a:txBody>
                    <a:bodyPr/>
                    <a:lstStyle/>
                    <a:p>
                      <a:pPr algn="ctr"/>
                      <a:r>
                        <a:rPr lang="en-US" sz="1200" kern="1200" baseline="0" dirty="0" smtClean="0"/>
                        <a:t>Clean fuels grants</a:t>
                      </a: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Urbanized area formula program grants</a:t>
                      </a: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Fixed-guideway capital investment grants</a:t>
                      </a:r>
                      <a:endParaRPr lang="en-US" sz="1200" kern="1200" baseline="0" dirty="0">
                        <a:solidFill>
                          <a:schemeClr val="dk1"/>
                        </a:solidFill>
                        <a:latin typeface="+mn-lt"/>
                        <a:ea typeface="+mn-ea"/>
                        <a:cs typeface="+mn-cs"/>
                      </a:endParaRPr>
                    </a:p>
                  </a:txBody>
                  <a:tcPr anchor="ctr"/>
                </a:tc>
              </a:tr>
              <a:tr h="475211">
                <a:tc>
                  <a:txBody>
                    <a:bodyPr/>
                    <a:lstStyle/>
                    <a:p>
                      <a:pPr algn="ctr"/>
                      <a:r>
                        <a:rPr lang="en-US" sz="1200" dirty="0" smtClean="0"/>
                        <a:t>State of Good Repair</a:t>
                      </a:r>
                    </a:p>
                  </a:txBody>
                  <a:tcPr anchor="ctr"/>
                </a:tc>
                <a:tc>
                  <a:txBody>
                    <a:bodyPr/>
                    <a:lstStyle/>
                    <a:p>
                      <a:pPr algn="ctr"/>
                      <a:r>
                        <a:rPr lang="en-US" sz="1200" kern="1200" baseline="0" dirty="0" smtClean="0"/>
                        <a:t>JARC</a:t>
                      </a: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Enhanced mobility of seniors and individuals with disabilities</a:t>
                      </a: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Metropolitan and statewide planning</a:t>
                      </a:r>
                      <a:endParaRPr lang="en-US" sz="1200" kern="1200" baseline="0" dirty="0">
                        <a:solidFill>
                          <a:schemeClr val="dk1"/>
                        </a:solidFill>
                        <a:latin typeface="+mn-lt"/>
                        <a:ea typeface="+mn-ea"/>
                        <a:cs typeface="+mn-cs"/>
                      </a:endParaRPr>
                    </a:p>
                  </a:txBody>
                  <a:tcPr anchor="ctr"/>
                </a:tc>
              </a:tr>
              <a:tr h="678873">
                <a:tc>
                  <a:txBody>
                    <a:bodyPr/>
                    <a:lstStyle/>
                    <a:p>
                      <a:pPr algn="ctr"/>
                      <a:r>
                        <a:rPr lang="en-US" sz="1200" dirty="0" smtClean="0"/>
                        <a:t>Asset Management</a:t>
                      </a:r>
                    </a:p>
                    <a:p>
                      <a:pPr algn="ctr"/>
                      <a:endParaRPr lang="en-US" sz="1200" dirty="0"/>
                    </a:p>
                  </a:txBody>
                  <a:tcPr anchor="ctr"/>
                </a:tc>
                <a:tc>
                  <a:txBody>
                    <a:bodyPr/>
                    <a:lstStyle/>
                    <a:p>
                      <a:pPr algn="ctr"/>
                      <a:r>
                        <a:rPr lang="en-US" sz="1200" kern="1200" baseline="0" dirty="0" smtClean="0"/>
                        <a:t>New Freedom</a:t>
                      </a:r>
                    </a:p>
                    <a:p>
                      <a:pPr algn="ct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Rural area formula grants</a:t>
                      </a: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Research, development, demonstration and deployment</a:t>
                      </a:r>
                      <a:endParaRPr lang="en-US" sz="1200" kern="1200" baseline="0" dirty="0">
                        <a:solidFill>
                          <a:schemeClr val="dk1"/>
                        </a:solidFill>
                        <a:latin typeface="+mn-lt"/>
                        <a:ea typeface="+mn-ea"/>
                        <a:cs typeface="+mn-cs"/>
                      </a:endParaRPr>
                    </a:p>
                  </a:txBody>
                  <a:tcPr anchor="ctr"/>
                </a:tc>
              </a:tr>
              <a:tr h="8825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Bus and bus facilities formula grants</a:t>
                      </a:r>
                    </a:p>
                    <a:p>
                      <a:pPr algn="ctr"/>
                      <a:endParaRPr lang="en-US" sz="1200" dirty="0"/>
                    </a:p>
                  </a:txBody>
                  <a:tcPr anchor="ctr"/>
                </a:tc>
                <a:tc>
                  <a:txBody>
                    <a:bodyPr/>
                    <a:lstStyle/>
                    <a:p>
                      <a:pPr algn="ctr"/>
                      <a:endParaRPr lang="en-US" sz="1200" kern="1200" baseline="0" dirty="0">
                        <a:solidFill>
                          <a:schemeClr val="dk1"/>
                        </a:solidFill>
                        <a:latin typeface="+mn-lt"/>
                        <a:ea typeface="+mn-ea"/>
                        <a:cs typeface="+mn-cs"/>
                      </a:endParaRPr>
                    </a:p>
                  </a:txBody>
                  <a:tcPr anchor="ctr"/>
                </a:tc>
                <a:tc>
                  <a:txBody>
                    <a:bodyPr/>
                    <a:lstStyle/>
                    <a:p>
                      <a:pPr algn="ct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Technical assistance and standards</a:t>
                      </a:r>
                    </a:p>
                    <a:p>
                      <a:pPr algn="ctr"/>
                      <a:endParaRPr lang="en-US" sz="1200" kern="1200" baseline="0" dirty="0">
                        <a:solidFill>
                          <a:schemeClr val="dk1"/>
                        </a:solidFill>
                        <a:latin typeface="+mn-lt"/>
                        <a:ea typeface="+mn-ea"/>
                        <a:cs typeface="+mn-cs"/>
                      </a:endParaRPr>
                    </a:p>
                  </a:txBody>
                  <a:tcPr anchor="ctr"/>
                </a:tc>
              </a:tr>
              <a:tr h="475211">
                <a:tc>
                  <a:txBody>
                    <a:bodyPr/>
                    <a:lstStyle/>
                    <a:p>
                      <a:pPr algn="ctr"/>
                      <a:r>
                        <a:rPr lang="en-US" sz="1200" dirty="0" smtClean="0"/>
                        <a:t>Emergency relief</a:t>
                      </a:r>
                      <a:endParaRPr lang="en-US" sz="1200" dirty="0"/>
                    </a:p>
                  </a:txBody>
                  <a:tcPr anchor="ctr"/>
                </a:tc>
                <a:tc>
                  <a:txBody>
                    <a:bodyPr/>
                    <a:lstStyle/>
                    <a:p>
                      <a:pPr algn="ctr"/>
                      <a:endParaRPr lang="en-US" sz="1200" kern="1200" baseline="0" dirty="0">
                        <a:solidFill>
                          <a:schemeClr val="dk1"/>
                        </a:solidFill>
                        <a:latin typeface="+mn-lt"/>
                        <a:ea typeface="+mn-ea"/>
                        <a:cs typeface="+mn-cs"/>
                      </a:endParaRPr>
                    </a:p>
                  </a:txBody>
                  <a:tcPr anchor="ctr"/>
                </a:tc>
                <a:tc>
                  <a:txBody>
                    <a:bodyPr/>
                    <a:lstStyle/>
                    <a:p>
                      <a:pPr algn="ctr"/>
                      <a:endParaRPr lang="en-US" sz="1200" kern="1200" baseline="0" dirty="0">
                        <a:solidFill>
                          <a:schemeClr val="dk1"/>
                        </a:solidFill>
                        <a:latin typeface="+mn-lt"/>
                        <a:ea typeface="+mn-ea"/>
                        <a:cs typeface="+mn-cs"/>
                      </a:endParaRPr>
                    </a:p>
                  </a:txBody>
                  <a:tcPr anchor="ctr"/>
                </a:tc>
                <a:tc>
                  <a:txBody>
                    <a:bodyPr/>
                    <a:lstStyle/>
                    <a:p>
                      <a:pPr algn="ctr"/>
                      <a:r>
                        <a:rPr lang="en-US" sz="1200" kern="1200" baseline="0" dirty="0" smtClean="0"/>
                        <a:t>Human resources and training</a:t>
                      </a:r>
                      <a:endParaRPr lang="en-US" sz="1200" kern="1200" baseline="0" dirty="0">
                        <a:solidFill>
                          <a:schemeClr val="dk1"/>
                        </a:solidFill>
                        <a:latin typeface="+mn-lt"/>
                        <a:ea typeface="+mn-ea"/>
                        <a:cs typeface="+mn-cs"/>
                      </a:endParaRPr>
                    </a:p>
                  </a:txBody>
                  <a:tcPr anchor="ctr"/>
                </a:tc>
              </a:tr>
            </a:tbl>
          </a:graphicData>
        </a:graphic>
      </p:graphicFrame>
      <p:sp>
        <p:nvSpPr>
          <p:cNvPr id="5" name="Slide Number Placeholder 4"/>
          <p:cNvSpPr>
            <a:spLocks noGrp="1"/>
          </p:cNvSpPr>
          <p:nvPr>
            <p:ph type="sldNum" sz="quarter" idx="12"/>
          </p:nvPr>
        </p:nvSpPr>
        <p:spPr/>
        <p:txBody>
          <a:bodyPr/>
          <a:lstStyle/>
          <a:p>
            <a:fld id="{B60EABDB-3F3F-4A77-91F9-E399161F1AD3}" type="slidenum">
              <a:rPr lang="en-US" smtClean="0"/>
              <a:pPr/>
              <a:t>3</a:t>
            </a:fld>
            <a:endParaRPr lang="en-US" dirty="0"/>
          </a:p>
        </p:txBody>
      </p:sp>
    </p:spTree>
    <p:extLst>
      <p:ext uri="{BB962C8B-B14F-4D97-AF65-F5344CB8AC3E}">
        <p14:creationId xmlns:p14="http://schemas.microsoft.com/office/powerpoint/2010/main" val="3573290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7315200" cy="4800600"/>
          </a:xfrm>
        </p:spPr>
        <p:txBody>
          <a:bodyPr>
            <a:normAutofit/>
          </a:bodyPr>
          <a:lstStyle/>
          <a:p>
            <a:pPr marL="45720" indent="0">
              <a:buNone/>
            </a:pPr>
            <a:r>
              <a:rPr lang="en-US" b="1" dirty="0" smtClean="0"/>
              <a:t>Metropolitan an</a:t>
            </a:r>
            <a:r>
              <a:rPr lang="en-US" b="1" dirty="0"/>
              <a:t>d Statewide Planning Program </a:t>
            </a:r>
            <a:r>
              <a:rPr lang="en-US" b="1" dirty="0" smtClean="0"/>
              <a:t>(Sections 5303 &amp; 5304)</a:t>
            </a:r>
            <a:endParaRPr lang="en-US" b="1" dirty="0"/>
          </a:p>
          <a:p>
            <a:pPr>
              <a:buFont typeface="Arial" pitchFamily="34" charset="0"/>
              <a:buChar char="•"/>
            </a:pPr>
            <a:r>
              <a:rPr lang="en-US" dirty="0" smtClean="0"/>
              <a:t>Requires </a:t>
            </a:r>
            <a:r>
              <a:rPr lang="en-US" dirty="0"/>
              <a:t>MPOs that serve TMAs to include transit agency officials in their governing structures </a:t>
            </a:r>
          </a:p>
          <a:p>
            <a:pPr>
              <a:buFont typeface="Arial" pitchFamily="34" charset="0"/>
              <a:buChar char="•"/>
            </a:pPr>
            <a:r>
              <a:rPr lang="en-US" dirty="0" smtClean="0"/>
              <a:t>Requires </a:t>
            </a:r>
            <a:r>
              <a:rPr lang="en-US" dirty="0"/>
              <a:t>states, transit agencies, and MPOs to establish performance targets; establishes a national performance measurement system </a:t>
            </a:r>
          </a:p>
          <a:p>
            <a:pPr>
              <a:buFont typeface="Arial" pitchFamily="34" charset="0"/>
              <a:buChar char="•"/>
            </a:pPr>
            <a:endParaRPr lang="en-US" dirty="0"/>
          </a:p>
          <a:p>
            <a:pPr>
              <a:buFont typeface="Wingdings" pitchFamily="2" charset="2"/>
              <a:buChar char="v"/>
            </a:pPr>
            <a:r>
              <a:rPr lang="en-US" dirty="0" smtClean="0"/>
              <a:t>Approx. $408,000 will be set-aside out of the 5311 program for RPA transit planning	</a:t>
            </a:r>
          </a:p>
        </p:txBody>
      </p:sp>
      <p:sp>
        <p:nvSpPr>
          <p:cNvPr id="4" name="Slide Number Placeholder 3"/>
          <p:cNvSpPr>
            <a:spLocks noGrp="1"/>
          </p:cNvSpPr>
          <p:nvPr>
            <p:ph type="sldNum" sz="quarter" idx="12"/>
          </p:nvPr>
        </p:nvSpPr>
        <p:spPr/>
        <p:txBody>
          <a:bodyPr/>
          <a:lstStyle/>
          <a:p>
            <a:fld id="{B60EABDB-3F3F-4A77-91F9-E399161F1AD3}" type="slidenum">
              <a:rPr lang="en-US" smtClean="0"/>
              <a:pPr/>
              <a:t>4</a:t>
            </a:fld>
            <a:endParaRPr lang="en-US" dirty="0"/>
          </a:p>
        </p:txBody>
      </p:sp>
    </p:spTree>
    <p:extLst>
      <p:ext uri="{BB962C8B-B14F-4D97-AF65-F5344CB8AC3E}">
        <p14:creationId xmlns:p14="http://schemas.microsoft.com/office/powerpoint/2010/main" val="152094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731520"/>
            <a:ext cx="7315200" cy="4297680"/>
          </a:xfrm>
        </p:spPr>
        <p:txBody>
          <a:bodyPr>
            <a:normAutofit/>
          </a:bodyPr>
          <a:lstStyle/>
          <a:p>
            <a:pPr marL="45720" indent="0">
              <a:buNone/>
            </a:pPr>
            <a:r>
              <a:rPr lang="en-US" b="1" dirty="0" smtClean="0"/>
              <a:t>Research</a:t>
            </a:r>
            <a:r>
              <a:rPr lang="en-US" b="1" dirty="0"/>
              <a:t>, Development, Demonstration, and </a:t>
            </a:r>
            <a:r>
              <a:rPr lang="en-US" b="1" dirty="0" smtClean="0"/>
              <a:t>Deployment (Section 5312)</a:t>
            </a:r>
          </a:p>
          <a:p>
            <a:pPr>
              <a:buFont typeface="Arial" pitchFamily="34" charset="0"/>
              <a:buChar char="•"/>
            </a:pPr>
            <a:r>
              <a:rPr lang="en-US" dirty="0" smtClean="0"/>
              <a:t>Separates </a:t>
            </a:r>
            <a:r>
              <a:rPr lang="en-US" dirty="0"/>
              <a:t>research from technical assistance, training and workforce development </a:t>
            </a:r>
          </a:p>
          <a:p>
            <a:pPr>
              <a:buFont typeface="Arial" pitchFamily="34" charset="0"/>
              <a:buChar char="•"/>
            </a:pPr>
            <a:r>
              <a:rPr lang="en-US" dirty="0" smtClean="0"/>
              <a:t>Creates </a:t>
            </a:r>
            <a:r>
              <a:rPr lang="en-US" dirty="0"/>
              <a:t>a competitive deployment program dedicated to the acquisition of low- or no-emission vehicles and related equipment and facilities </a:t>
            </a:r>
          </a:p>
          <a:p>
            <a:pPr>
              <a:buFont typeface="Arial" pitchFamily="34" charset="0"/>
              <a:buChar char="•"/>
            </a:pPr>
            <a:r>
              <a:rPr lang="en-US" dirty="0" smtClean="0"/>
              <a:t>Funding</a:t>
            </a:r>
            <a:r>
              <a:rPr lang="en-US" dirty="0"/>
              <a:t>: $70 million (FY 2013) General Fund authorization </a:t>
            </a:r>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5</a:t>
            </a:fld>
            <a:endParaRPr lang="en-US" dirty="0"/>
          </a:p>
        </p:txBody>
      </p:sp>
    </p:spTree>
    <p:extLst>
      <p:ext uri="{BB962C8B-B14F-4D97-AF65-F5344CB8AC3E}">
        <p14:creationId xmlns:p14="http://schemas.microsoft.com/office/powerpoint/2010/main" val="888226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1143000" y="731520"/>
            <a:ext cx="7086600" cy="3840480"/>
          </a:xfrm>
        </p:spPr>
        <p:txBody>
          <a:bodyPr>
            <a:normAutofit/>
          </a:bodyPr>
          <a:lstStyle/>
          <a:p>
            <a:pPr marL="45720" indent="0">
              <a:buNone/>
            </a:pPr>
            <a:r>
              <a:rPr lang="en-US" b="1" dirty="0" smtClean="0"/>
              <a:t>Technical </a:t>
            </a:r>
            <a:r>
              <a:rPr lang="en-US" b="1" dirty="0"/>
              <a:t>Assistance and Standards </a:t>
            </a:r>
            <a:r>
              <a:rPr lang="en-US" b="1" dirty="0" smtClean="0"/>
              <a:t>(Section 5314)</a:t>
            </a:r>
          </a:p>
          <a:p>
            <a:pPr>
              <a:buFont typeface="Arial" pitchFamily="34" charset="0"/>
              <a:buChar char="•"/>
            </a:pPr>
            <a:r>
              <a:rPr lang="en-US" dirty="0" smtClean="0"/>
              <a:t>Provides </a:t>
            </a:r>
            <a:r>
              <a:rPr lang="en-US" dirty="0"/>
              <a:t>competitive funding for technical assistance activities </a:t>
            </a:r>
          </a:p>
          <a:p>
            <a:pPr>
              <a:buFont typeface="Arial" pitchFamily="34" charset="0"/>
              <a:buChar char="•"/>
            </a:pPr>
            <a:r>
              <a:rPr lang="en-US" dirty="0" smtClean="0"/>
              <a:t>Allows </a:t>
            </a:r>
            <a:r>
              <a:rPr lang="en-US" dirty="0"/>
              <a:t>FTA to development voluntary standards and best practices </a:t>
            </a:r>
          </a:p>
          <a:p>
            <a:pPr>
              <a:buFont typeface="Arial" pitchFamily="34" charset="0"/>
              <a:buChar char="•"/>
            </a:pPr>
            <a:r>
              <a:rPr lang="en-US" dirty="0" smtClean="0"/>
              <a:t>Funding</a:t>
            </a:r>
            <a:r>
              <a:rPr lang="en-US" dirty="0"/>
              <a:t>: $7 million (FY 2013) General Fund authorization </a:t>
            </a:r>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6</a:t>
            </a:fld>
            <a:endParaRPr lang="en-US" dirty="0"/>
          </a:p>
        </p:txBody>
      </p:sp>
    </p:spTree>
    <p:extLst>
      <p:ext uri="{BB962C8B-B14F-4D97-AF65-F5344CB8AC3E}">
        <p14:creationId xmlns:p14="http://schemas.microsoft.com/office/powerpoint/2010/main" val="54515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685800"/>
            <a:ext cx="6629400" cy="3962400"/>
          </a:xfrm>
        </p:spPr>
        <p:txBody>
          <a:bodyPr>
            <a:normAutofit/>
          </a:bodyPr>
          <a:lstStyle/>
          <a:p>
            <a:pPr marL="45720" indent="0">
              <a:buNone/>
            </a:pPr>
            <a:r>
              <a:rPr lang="en-US" b="1" dirty="0" smtClean="0"/>
              <a:t>Human </a:t>
            </a:r>
            <a:r>
              <a:rPr lang="en-US" b="1" dirty="0"/>
              <a:t>Resources and Training </a:t>
            </a:r>
            <a:r>
              <a:rPr lang="en-US" b="1" dirty="0" smtClean="0"/>
              <a:t>(Section 5322)</a:t>
            </a:r>
          </a:p>
          <a:p>
            <a:pPr>
              <a:buFont typeface="Arial" pitchFamily="34" charset="0"/>
              <a:buChar char="•"/>
            </a:pPr>
            <a:r>
              <a:rPr lang="en-US" dirty="0" smtClean="0"/>
              <a:t>Provides </a:t>
            </a:r>
            <a:r>
              <a:rPr lang="en-US" dirty="0"/>
              <a:t>competitive grant program for workforce development </a:t>
            </a:r>
          </a:p>
          <a:p>
            <a:pPr>
              <a:buFont typeface="Arial" pitchFamily="34" charset="0"/>
              <a:buChar char="•"/>
            </a:pPr>
            <a:r>
              <a:rPr lang="en-US" dirty="0" smtClean="0"/>
              <a:t>Funding</a:t>
            </a:r>
            <a:r>
              <a:rPr lang="en-US" dirty="0"/>
              <a:t>: $5 million/year General Fund authorization </a:t>
            </a:r>
          </a:p>
          <a:p>
            <a:pPr>
              <a:buFont typeface="Arial" pitchFamily="34" charset="0"/>
              <a:buChar char="•"/>
            </a:pPr>
            <a:r>
              <a:rPr lang="en-US" dirty="0" smtClean="0"/>
              <a:t>Continues </a:t>
            </a:r>
            <a:r>
              <a:rPr lang="en-US" dirty="0"/>
              <a:t>the National Transit Institute (NTI), but only through a competitive selection process </a:t>
            </a:r>
            <a:endParaRPr lang="en-US" dirty="0" smtClean="0"/>
          </a:p>
          <a:p>
            <a:pPr lvl="1">
              <a:buFont typeface="Trebuchet MS" pitchFamily="34" charset="0"/>
              <a:buChar char="–"/>
            </a:pPr>
            <a:r>
              <a:rPr lang="en-US" dirty="0" smtClean="0"/>
              <a:t>NTI </a:t>
            </a:r>
            <a:r>
              <a:rPr lang="en-US" dirty="0"/>
              <a:t>funded with separate $5 million/year Trust Fund authorization </a:t>
            </a:r>
          </a:p>
          <a:p>
            <a:endParaRPr lang="en-US" dirty="0"/>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7</a:t>
            </a:fld>
            <a:endParaRPr lang="en-US" dirty="0"/>
          </a:p>
        </p:txBody>
      </p:sp>
    </p:spTree>
    <p:extLst>
      <p:ext uri="{BB962C8B-B14F-4D97-AF65-F5344CB8AC3E}">
        <p14:creationId xmlns:p14="http://schemas.microsoft.com/office/powerpoint/2010/main" val="1617224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914400"/>
          </a:xfrm>
        </p:spPr>
        <p:txBody>
          <a:bodyPr/>
          <a:lstStyle/>
          <a:p>
            <a:pPr marL="0" indent="0">
              <a:buNone/>
            </a:pPr>
            <a:r>
              <a:rPr lang="en-US" dirty="0" smtClean="0"/>
              <a:t> </a:t>
            </a: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731520"/>
            <a:ext cx="7467600" cy="5135880"/>
          </a:xfrm>
        </p:spPr>
        <p:txBody>
          <a:bodyPr>
            <a:normAutofit fontScale="92500"/>
          </a:bodyPr>
          <a:lstStyle/>
          <a:p>
            <a:pPr marL="45720" indent="0">
              <a:buNone/>
            </a:pPr>
            <a:r>
              <a:rPr lang="en-US" b="1" dirty="0" smtClean="0"/>
              <a:t>Public </a:t>
            </a:r>
            <a:r>
              <a:rPr lang="en-US" b="1" dirty="0"/>
              <a:t>Transportation Emergency </a:t>
            </a:r>
            <a:r>
              <a:rPr lang="en-US" b="1" dirty="0" smtClean="0"/>
              <a:t>Relief (Section 5324)</a:t>
            </a:r>
          </a:p>
          <a:p>
            <a:pPr>
              <a:buFont typeface="Arial" pitchFamily="34" charset="0"/>
              <a:buChar char="•"/>
            </a:pPr>
            <a:r>
              <a:rPr lang="en-US" dirty="0" smtClean="0"/>
              <a:t>Assists </a:t>
            </a:r>
            <a:r>
              <a:rPr lang="en-US" dirty="0"/>
              <a:t>States and public transportation systems with emergency-related expenses </a:t>
            </a:r>
            <a:endParaRPr lang="en-US" dirty="0" smtClean="0"/>
          </a:p>
          <a:p>
            <a:pPr>
              <a:buFont typeface="Arial" pitchFamily="34" charset="0"/>
              <a:buChar char="•"/>
            </a:pPr>
            <a:r>
              <a:rPr lang="en-US" dirty="0" smtClean="0"/>
              <a:t>Emergency - natural disaster affecting a wide area or a catastrophic failure from any external cause as a result of which the Governor (with Secretary concurrence) declares an emergency or President declares a natural disaster</a:t>
            </a:r>
            <a:endParaRPr lang="en-US" dirty="0"/>
          </a:p>
          <a:p>
            <a:pPr>
              <a:buFont typeface="Arial" pitchFamily="34" charset="0"/>
              <a:buChar char="•"/>
            </a:pPr>
            <a:r>
              <a:rPr lang="en-US" dirty="0" smtClean="0"/>
              <a:t>Pays </a:t>
            </a:r>
            <a:r>
              <a:rPr lang="en-US" dirty="0"/>
              <a:t>for </a:t>
            </a:r>
            <a:r>
              <a:rPr lang="en-US" dirty="0" smtClean="0"/>
              <a:t>operating during evacuations and protecting</a:t>
            </a:r>
            <a:r>
              <a:rPr lang="en-US" dirty="0"/>
              <a:t>, repairing, or replacing equipment and facilities in danger of failing or which have suffered serious damage as a result of an </a:t>
            </a:r>
            <a:r>
              <a:rPr lang="en-US" dirty="0" smtClean="0"/>
              <a:t>emergency</a:t>
            </a:r>
          </a:p>
          <a:p>
            <a:pPr>
              <a:buFont typeface="Arial" pitchFamily="34" charset="0"/>
              <a:buChar char="•"/>
            </a:pPr>
            <a:r>
              <a:rPr lang="en-US" dirty="0" smtClean="0"/>
              <a:t>Available to large urbanized areas over 200,000 in population </a:t>
            </a:r>
          </a:p>
          <a:p>
            <a:pPr>
              <a:buFont typeface="Arial" pitchFamily="34" charset="0"/>
              <a:buChar char="•"/>
            </a:pPr>
            <a:r>
              <a:rPr lang="en-US" dirty="0" smtClean="0"/>
              <a:t>Funding</a:t>
            </a:r>
            <a:r>
              <a:rPr lang="en-US" dirty="0"/>
              <a:t>: As appropriated by Congress </a:t>
            </a:r>
          </a:p>
          <a:p>
            <a:endParaRPr lang="en-US" dirty="0"/>
          </a:p>
        </p:txBody>
      </p:sp>
      <p:sp>
        <p:nvSpPr>
          <p:cNvPr id="4" name="Slide Number Placeholder 3"/>
          <p:cNvSpPr>
            <a:spLocks noGrp="1"/>
          </p:cNvSpPr>
          <p:nvPr>
            <p:ph type="sldNum" sz="quarter" idx="12"/>
          </p:nvPr>
        </p:nvSpPr>
        <p:spPr/>
        <p:txBody>
          <a:bodyPr/>
          <a:lstStyle/>
          <a:p>
            <a:fld id="{B60EABDB-3F3F-4A77-91F9-E399161F1AD3}" type="slidenum">
              <a:rPr lang="en-US" smtClean="0"/>
              <a:pPr/>
              <a:t>8</a:t>
            </a:fld>
            <a:endParaRPr lang="en-US" dirty="0"/>
          </a:p>
        </p:txBody>
      </p:sp>
    </p:spTree>
    <p:extLst>
      <p:ext uri="{BB962C8B-B14F-4D97-AF65-F5344CB8AC3E}">
        <p14:creationId xmlns:p14="http://schemas.microsoft.com/office/powerpoint/2010/main" val="32062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257800"/>
            <a:ext cx="6512511" cy="914400"/>
          </a:xfrm>
        </p:spPr>
        <p:txBody>
          <a:bodyPr/>
          <a:lstStyle/>
          <a:p>
            <a:pPr marL="0" indent="0">
              <a:buNone/>
            </a:pPr>
            <a:r>
              <a:rPr lang="en-US" b="0" dirty="0" smtClean="0">
                <a:solidFill>
                  <a:srgbClr val="6499C4"/>
                </a:solidFill>
                <a:latin typeface="Book Antiqua" pitchFamily="18" charset="0"/>
              </a:rPr>
              <a:t>MAP-21</a:t>
            </a:r>
            <a:endParaRPr lang="en-US" b="0" dirty="0">
              <a:solidFill>
                <a:srgbClr val="6499C4"/>
              </a:solidFill>
              <a:latin typeface="Book Antiqua" pitchFamily="18" charset="0"/>
            </a:endParaRPr>
          </a:p>
        </p:txBody>
      </p:sp>
      <p:sp>
        <p:nvSpPr>
          <p:cNvPr id="3" name="Content Placeholder 2"/>
          <p:cNvSpPr>
            <a:spLocks noGrp="1"/>
          </p:cNvSpPr>
          <p:nvPr>
            <p:ph sz="quarter" idx="13"/>
          </p:nvPr>
        </p:nvSpPr>
        <p:spPr>
          <a:xfrm>
            <a:off x="914400" y="731520"/>
            <a:ext cx="6629400" cy="4754880"/>
          </a:xfrm>
        </p:spPr>
        <p:txBody>
          <a:bodyPr>
            <a:normAutofit fontScale="92500"/>
          </a:bodyPr>
          <a:lstStyle/>
          <a:p>
            <a:pPr marL="45720" indent="0">
              <a:buNone/>
            </a:pPr>
            <a:r>
              <a:rPr lang="en-US" b="1" dirty="0" smtClean="0"/>
              <a:t>Transit </a:t>
            </a:r>
            <a:r>
              <a:rPr lang="en-US" b="1" dirty="0"/>
              <a:t>Asset Management Provisions </a:t>
            </a:r>
            <a:r>
              <a:rPr lang="en-US" b="1" dirty="0" smtClean="0"/>
              <a:t>(Section 5326)</a:t>
            </a:r>
          </a:p>
          <a:p>
            <a:pPr>
              <a:buFont typeface="Arial" pitchFamily="34" charset="0"/>
              <a:buChar char="•"/>
            </a:pPr>
            <a:r>
              <a:rPr lang="en-US" dirty="0" smtClean="0"/>
              <a:t>FTA </a:t>
            </a:r>
            <a:r>
              <a:rPr lang="en-US" dirty="0"/>
              <a:t>must define “state of good repair” and develop performance measures based on that definition </a:t>
            </a:r>
          </a:p>
          <a:p>
            <a:pPr>
              <a:buFont typeface="Arial" pitchFamily="34" charset="0"/>
              <a:buChar char="•"/>
            </a:pPr>
            <a:r>
              <a:rPr lang="en-US" dirty="0" smtClean="0"/>
              <a:t>Establishes </a:t>
            </a:r>
            <a:r>
              <a:rPr lang="en-US" dirty="0"/>
              <a:t>National Transit Asset Management system </a:t>
            </a:r>
          </a:p>
          <a:p>
            <a:pPr>
              <a:buFont typeface="Arial" pitchFamily="34" charset="0"/>
              <a:buChar char="•"/>
            </a:pPr>
            <a:r>
              <a:rPr lang="en-US" dirty="0" smtClean="0"/>
              <a:t>All </a:t>
            </a:r>
            <a:r>
              <a:rPr lang="en-US" dirty="0"/>
              <a:t>transit agencies must develop their own asset management plan; covers all transit </a:t>
            </a:r>
            <a:r>
              <a:rPr lang="en-US" dirty="0" smtClean="0"/>
              <a:t>modes</a:t>
            </a:r>
          </a:p>
          <a:p>
            <a:pPr lvl="1">
              <a:buFont typeface="Trebuchet MS" pitchFamily="34" charset="0"/>
              <a:buChar char="–"/>
            </a:pPr>
            <a:r>
              <a:rPr lang="en-US" dirty="0" smtClean="0"/>
              <a:t>Condition of system</a:t>
            </a:r>
            <a:endParaRPr lang="en-US" dirty="0"/>
          </a:p>
          <a:p>
            <a:pPr lvl="1">
              <a:buFont typeface="Trebuchet MS" pitchFamily="34" charset="0"/>
              <a:buChar char="–"/>
            </a:pPr>
            <a:r>
              <a:rPr lang="en-US" dirty="0" smtClean="0"/>
              <a:t>Any change in condition since last report</a:t>
            </a:r>
          </a:p>
          <a:p>
            <a:pPr lvl="1">
              <a:buFont typeface="Trebuchet MS" pitchFamily="34" charset="0"/>
              <a:buChar char="–"/>
            </a:pPr>
            <a:r>
              <a:rPr lang="en-US" dirty="0" smtClean="0"/>
              <a:t>Targets set under established performance measures</a:t>
            </a:r>
          </a:p>
          <a:p>
            <a:pPr lvl="1">
              <a:buFont typeface="Trebuchet MS" pitchFamily="34" charset="0"/>
              <a:buChar char="–"/>
            </a:pPr>
            <a:r>
              <a:rPr lang="en-US" dirty="0" smtClean="0"/>
              <a:t>Progress toward meeting targets</a:t>
            </a:r>
          </a:p>
        </p:txBody>
      </p:sp>
      <p:sp>
        <p:nvSpPr>
          <p:cNvPr id="4" name="Slide Number Placeholder 3"/>
          <p:cNvSpPr>
            <a:spLocks noGrp="1"/>
          </p:cNvSpPr>
          <p:nvPr>
            <p:ph type="sldNum" sz="quarter" idx="12"/>
          </p:nvPr>
        </p:nvSpPr>
        <p:spPr/>
        <p:txBody>
          <a:bodyPr/>
          <a:lstStyle/>
          <a:p>
            <a:fld id="{B60EABDB-3F3F-4A77-91F9-E399161F1AD3}" type="slidenum">
              <a:rPr lang="en-US" smtClean="0"/>
              <a:pPr/>
              <a:t>9</a:t>
            </a:fld>
            <a:endParaRPr lang="en-US" dirty="0"/>
          </a:p>
        </p:txBody>
      </p:sp>
    </p:spTree>
    <p:extLst>
      <p:ext uri="{BB962C8B-B14F-4D97-AF65-F5344CB8AC3E}">
        <p14:creationId xmlns:p14="http://schemas.microsoft.com/office/powerpoint/2010/main" val="3210294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1437</TotalTime>
  <Words>1495</Words>
  <Application>Microsoft Office PowerPoint</Application>
  <PresentationFormat>On-screen Show (4:3)</PresentationFormat>
  <Paragraphs>200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PowerPoint Presentation</vt:lpstr>
      <vt:lpstr>MAP-21</vt:lpstr>
      <vt:lpstr>MAP-21</vt:lpstr>
      <vt:lpstr>MAP-21</vt:lpstr>
      <vt:lpstr>MAP-21</vt:lpstr>
      <vt:lpstr>MAP-21</vt:lpstr>
      <vt:lpstr>MAP-21</vt:lpstr>
      <vt:lpstr> MAP-21</vt:lpstr>
      <vt:lpstr>MAP-21</vt:lpstr>
      <vt:lpstr>MAP-21</vt:lpstr>
      <vt:lpstr>MAP-21</vt:lpstr>
      <vt:lpstr>MAP-21</vt:lpstr>
      <vt:lpstr>MAP-21</vt:lpstr>
      <vt:lpstr>MAP-21</vt:lpstr>
      <vt:lpstr>MAP-21</vt:lpstr>
      <vt:lpstr>MAP-21</vt:lpstr>
      <vt:lpstr>MAP-21</vt:lpstr>
      <vt:lpstr>MAP-21</vt:lpstr>
      <vt:lpstr>MAP-21</vt:lpstr>
      <vt:lpstr>MAP-21</vt:lpstr>
    </vt:vector>
  </TitlesOfParts>
  <Company>Iowa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MAP-21</dc:title>
  <dc:creator>Administrator</dc:creator>
  <cp:lastModifiedBy>Administrator</cp:lastModifiedBy>
  <cp:revision>60</cp:revision>
  <cp:lastPrinted>2012-11-13T15:12:09Z</cp:lastPrinted>
  <dcterms:created xsi:type="dcterms:W3CDTF">2012-09-20T13:37:19Z</dcterms:created>
  <dcterms:modified xsi:type="dcterms:W3CDTF">2012-11-13T18:52:47Z</dcterms:modified>
</cp:coreProperties>
</file>