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8" r:id="rId5"/>
    <p:sldId id="261" r:id="rId6"/>
    <p:sldId id="271" r:id="rId7"/>
    <p:sldId id="276" r:id="rId8"/>
    <p:sldId id="259" r:id="rId9"/>
    <p:sldId id="264" r:id="rId10"/>
    <p:sldId id="26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4" autoAdjust="0"/>
    <p:restoredTop sz="94660"/>
  </p:normalViewPr>
  <p:slideViewPr>
    <p:cSldViewPr>
      <p:cViewPr>
        <p:scale>
          <a:sx n="66" d="100"/>
          <a:sy n="66" d="100"/>
        </p:scale>
        <p:origin x="-1272" y="-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4F38E1B-826F-436C-8E4B-2E42F7FDE47A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DDA2503-FFA2-48BA-8D7C-CE6A129E1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9623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2503-FFA2-48BA-8D7C-CE6A129E1C7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2503-FFA2-48BA-8D7C-CE6A129E1C7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2503-FFA2-48BA-8D7C-CE6A129E1C7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2503-FFA2-48BA-8D7C-CE6A129E1C7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2503-FFA2-48BA-8D7C-CE6A129E1C7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2503-FFA2-48BA-8D7C-CE6A129E1C7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2503-FFA2-48BA-8D7C-CE6A129E1C7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2503-FFA2-48BA-8D7C-CE6A129E1C7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2503-FFA2-48BA-8D7C-CE6A129E1C7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89B0-77BC-4155-960C-0466404EF650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89B0-77BC-4155-960C-0466404EF650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89B0-77BC-4155-960C-0466404EF650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89B0-77BC-4155-960C-0466404EF650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89B0-77BC-4155-960C-0466404EF650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89B0-77BC-4155-960C-0466404EF650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89B0-77BC-4155-960C-0466404EF650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89B0-77BC-4155-960C-0466404EF650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89B0-77BC-4155-960C-0466404EF650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89B0-77BC-4155-960C-0466404EF650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89B0-77BC-4155-960C-0466404EF650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BC53F-98D8-4466-B96B-5623A7E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989B0-77BC-4155-960C-0466404EF650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BC53F-98D8-4466-B96B-5623A7E16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FMCSA Implementation of </a:t>
            </a:r>
            <a:br>
              <a:rPr lang="en-US" b="1" dirty="0" smtClean="0"/>
            </a:br>
            <a:r>
              <a:rPr lang="en-US" b="1" dirty="0" smtClean="0"/>
              <a:t>MAP-21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Briefing to the Motor Carrier Safety Advisory Committee</a:t>
            </a:r>
          </a:p>
          <a:p>
            <a:r>
              <a:rPr lang="en-US" dirty="0" smtClean="0"/>
              <a:t>August 27, 2012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3629"/>
            <a:ext cx="814381" cy="6854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Next Steps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Stakeholder outreach to obtain input on MAP-21 priorities</a:t>
            </a:r>
          </a:p>
          <a:p>
            <a:r>
              <a:rPr lang="en-US" sz="2800" dirty="0" smtClean="0"/>
              <a:t>Incorporate MAP-21 priorities into multi-year plan (Late September)</a:t>
            </a:r>
          </a:p>
          <a:p>
            <a:r>
              <a:rPr lang="en-US" sz="2800" dirty="0" smtClean="0"/>
              <a:t>Complete SAFETEA-LU mandates (slide 6)</a:t>
            </a:r>
          </a:p>
          <a:p>
            <a:r>
              <a:rPr lang="en-US" sz="2800" dirty="0" smtClean="0"/>
              <a:t>Complete Retrospective Regulatory Review</a:t>
            </a:r>
          </a:p>
          <a:p>
            <a:r>
              <a:rPr lang="en-US" sz="2800" dirty="0" smtClean="0"/>
              <a:t>Educate </a:t>
            </a:r>
            <a:r>
              <a:rPr lang="en-US" sz="2800" dirty="0"/>
              <a:t>Agency field staff and State partners on new safety authorities and responsibilities</a:t>
            </a:r>
          </a:p>
          <a:p>
            <a:r>
              <a:rPr lang="en-US" sz="2800" dirty="0"/>
              <a:t>Update grant agreements to reflect new State reporting requirements</a:t>
            </a:r>
          </a:p>
          <a:p>
            <a:r>
              <a:rPr lang="en-US" sz="2800" dirty="0"/>
              <a:t>Update UFA to incorporate new penalty levels and penalty considerations</a:t>
            </a:r>
          </a:p>
          <a:p>
            <a:r>
              <a:rPr lang="en-US" sz="2800" dirty="0"/>
              <a:t>Prepare two new rules: URS 2 and MAP-21 omnibus </a:t>
            </a:r>
            <a:r>
              <a:rPr lang="en-US" sz="2800" dirty="0" smtClean="0"/>
              <a:t>rule</a:t>
            </a:r>
          </a:p>
          <a:p>
            <a:r>
              <a:rPr lang="en-US" sz="2800" dirty="0" smtClean="0"/>
              <a:t>Prepare to issue guidance on agricultural exemptions</a:t>
            </a:r>
            <a:endParaRPr lang="en-US" sz="28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Overview of MAP-21 provisions for FMCSA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r>
              <a:rPr lang="en-US" sz="1200" dirty="0" smtClean="0"/>
              <a:t>Two year and three month authorization.</a:t>
            </a:r>
          </a:p>
          <a:p>
            <a:pPr>
              <a:buNone/>
            </a:pPr>
            <a:endParaRPr lang="en-US" sz="1200" dirty="0" smtClean="0"/>
          </a:p>
          <a:p>
            <a:pPr>
              <a:spcBef>
                <a:spcPts val="600"/>
              </a:spcBef>
            </a:pPr>
            <a:r>
              <a:rPr lang="en-US" sz="1200" dirty="0" smtClean="0"/>
              <a:t>Authorization levels are mostly level:</a:t>
            </a:r>
          </a:p>
          <a:p>
            <a:pPr lvl="1">
              <a:spcBef>
                <a:spcPts val="600"/>
              </a:spcBef>
            </a:pPr>
            <a:r>
              <a:rPr lang="en-US" sz="1200" i="1" dirty="0" smtClean="0"/>
              <a:t>Administrative expenses </a:t>
            </a:r>
            <a:r>
              <a:rPr lang="en-US" sz="1200" dirty="0" smtClean="0"/>
              <a:t>($244,144,000 in FY2012)</a:t>
            </a:r>
          </a:p>
          <a:p>
            <a:pPr lvl="2">
              <a:spcBef>
                <a:spcPts val="600"/>
              </a:spcBef>
            </a:pPr>
            <a:r>
              <a:rPr lang="en-US" sz="1200" dirty="0" smtClean="0"/>
              <a:t>$251,000,000 for FY 2013 </a:t>
            </a:r>
          </a:p>
          <a:p>
            <a:pPr lvl="2">
              <a:spcBef>
                <a:spcPts val="600"/>
              </a:spcBef>
            </a:pPr>
            <a:r>
              <a:rPr lang="en-US" sz="1200" dirty="0" smtClean="0"/>
              <a:t>$259,000,000 for FY 2014</a:t>
            </a:r>
          </a:p>
          <a:p>
            <a:pPr lvl="1">
              <a:spcBef>
                <a:spcPts val="600"/>
              </a:spcBef>
            </a:pPr>
            <a:r>
              <a:rPr lang="en-US" sz="1200" i="1" dirty="0" smtClean="0"/>
              <a:t>Motor Carrier Safety Assistance Program </a:t>
            </a:r>
            <a:r>
              <a:rPr lang="en-US" sz="1200" dirty="0" smtClean="0"/>
              <a:t>($212,000,000 in FY2012):</a:t>
            </a:r>
          </a:p>
          <a:p>
            <a:pPr lvl="2">
              <a:spcBef>
                <a:spcPts val="600"/>
              </a:spcBef>
            </a:pPr>
            <a:r>
              <a:rPr lang="en-US" sz="1200" dirty="0" smtClean="0"/>
              <a:t>$215,000,000 for FY 2013 </a:t>
            </a:r>
          </a:p>
          <a:p>
            <a:pPr lvl="2">
              <a:spcBef>
                <a:spcPts val="600"/>
              </a:spcBef>
            </a:pPr>
            <a:r>
              <a:rPr lang="en-US" sz="1200" dirty="0" smtClean="0"/>
              <a:t>$218,000,000 for FY 2014 </a:t>
            </a:r>
          </a:p>
          <a:p>
            <a:pPr lvl="1">
              <a:spcBef>
                <a:spcPts val="600"/>
              </a:spcBef>
            </a:pPr>
            <a:r>
              <a:rPr lang="en-US" sz="1200" i="1" dirty="0" smtClean="0"/>
              <a:t>CDL Program Implementation Grants </a:t>
            </a:r>
            <a:r>
              <a:rPr lang="en-US" sz="1200" dirty="0" smtClean="0"/>
              <a:t>($30,000,000 in FY 2012)</a:t>
            </a:r>
          </a:p>
          <a:p>
            <a:pPr lvl="2">
              <a:spcBef>
                <a:spcPts val="600"/>
              </a:spcBef>
            </a:pPr>
            <a:r>
              <a:rPr lang="en-US" sz="1200" dirty="0" smtClean="0"/>
              <a:t>$30,000,000 for FYs 2013 and 2014</a:t>
            </a:r>
          </a:p>
          <a:p>
            <a:pPr lvl="1">
              <a:spcBef>
                <a:spcPts val="600"/>
              </a:spcBef>
            </a:pPr>
            <a:r>
              <a:rPr lang="en-US" sz="1200" i="1" dirty="0" smtClean="0"/>
              <a:t>Border Enforcement Grants </a:t>
            </a:r>
            <a:r>
              <a:rPr lang="en-US" sz="1200" dirty="0" smtClean="0"/>
              <a:t>($32,000,000 in FY 2012)</a:t>
            </a:r>
          </a:p>
          <a:p>
            <a:pPr lvl="2">
              <a:spcBef>
                <a:spcPts val="600"/>
              </a:spcBef>
            </a:pPr>
            <a:r>
              <a:rPr lang="en-US" sz="1200" dirty="0" smtClean="0"/>
              <a:t>$32,000,000 for FYs 2013 and 2014</a:t>
            </a:r>
          </a:p>
          <a:p>
            <a:pPr lvl="1">
              <a:spcBef>
                <a:spcPts val="600"/>
              </a:spcBef>
            </a:pPr>
            <a:r>
              <a:rPr lang="en-US" sz="1200" i="1" dirty="0" smtClean="0"/>
              <a:t>Commercial Vehicle Information Systems and Networks Grants </a:t>
            </a:r>
            <a:r>
              <a:rPr lang="en-US" sz="1200" dirty="0" smtClean="0"/>
              <a:t>($25,000,000 for fiscal year 2012)</a:t>
            </a:r>
          </a:p>
          <a:p>
            <a:pPr lvl="2">
              <a:spcBef>
                <a:spcPts val="600"/>
              </a:spcBef>
            </a:pPr>
            <a:r>
              <a:rPr lang="en-US" sz="1200" dirty="0" smtClean="0"/>
              <a:t>$25,000,000 for FYs 2013 and 2014</a:t>
            </a:r>
          </a:p>
          <a:p>
            <a:pPr lvl="1">
              <a:spcBef>
                <a:spcPts val="600"/>
              </a:spcBef>
            </a:pPr>
            <a:r>
              <a:rPr lang="en-US" sz="1200" i="1" dirty="0" smtClean="0"/>
              <a:t>Safety Data Improvement grant program</a:t>
            </a:r>
            <a:r>
              <a:rPr lang="en-US" sz="1200" dirty="0" smtClean="0"/>
              <a:t> ($3,000,000 enacted for fiscal year 2012)</a:t>
            </a:r>
          </a:p>
          <a:p>
            <a:pPr lvl="2">
              <a:spcBef>
                <a:spcPts val="600"/>
              </a:spcBef>
            </a:pPr>
            <a:r>
              <a:rPr lang="en-US" sz="1200" dirty="0" smtClean="0"/>
              <a:t>$3,000,000 for FYs 2013 and 2014</a:t>
            </a:r>
          </a:p>
          <a:p>
            <a:pPr lvl="1">
              <a:spcBef>
                <a:spcPts val="600"/>
              </a:spcBef>
            </a:pPr>
            <a:r>
              <a:rPr lang="en-US" sz="1200" i="1" dirty="0" smtClean="0"/>
              <a:t>New Entrant Audit program grants </a:t>
            </a:r>
            <a:r>
              <a:rPr lang="en-US" sz="1200" dirty="0" smtClean="0"/>
              <a:t>($29,000,000 enacted for fiscal year 2012)</a:t>
            </a:r>
          </a:p>
          <a:p>
            <a:pPr lvl="2">
              <a:spcBef>
                <a:spcPts val="600"/>
              </a:spcBef>
            </a:pPr>
            <a:r>
              <a:rPr lang="en-US" sz="1200" dirty="0" smtClean="0"/>
              <a:t>$32,000,00 for FYs 2013 and 2014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-21771"/>
            <a:ext cx="533401" cy="6879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MAP-21 includes a large number of mandates for FMCSA to complete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MAP-21 directs the Agency to complete 29 new rulemakings within 27 months.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This compares to 12 for FHWA; 10 for FTA; 7 for NHTSA; and 2 for PHMSA.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MAP-21 also requires FMCSA to implement 34 </a:t>
            </a:r>
            <a:r>
              <a:rPr lang="en-US" sz="2800" dirty="0"/>
              <a:t>programmatic </a:t>
            </a:r>
            <a:r>
              <a:rPr lang="en-US" sz="2800" dirty="0" smtClean="0"/>
              <a:t>changes </a:t>
            </a:r>
            <a:r>
              <a:rPr lang="en-US" sz="2800" dirty="0"/>
              <a:t>and </a:t>
            </a:r>
            <a:r>
              <a:rPr lang="en-US" sz="2800" dirty="0" smtClean="0"/>
              <a:t>complete 15 reports.</a:t>
            </a:r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3629"/>
            <a:ext cx="457201" cy="6854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05696746"/>
              </p:ext>
            </p:extLst>
          </p:nvPr>
        </p:nvGraphicFramePr>
        <p:xfrm>
          <a:off x="377825" y="536575"/>
          <a:ext cx="8097838" cy="5443538"/>
        </p:xfrm>
        <a:graphic>
          <a:graphicData uri="http://schemas.openxmlformats.org/presentationml/2006/ole">
            <p:oleObj spid="_x0000_s1037" name="Document" r:id="rId3" imgW="8437044" imgH="5667837" progId="Word.Document.12">
              <p:embed/>
            </p:oleObj>
          </a:graphicData>
        </a:graphic>
      </p:graphicFrame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The MAP-21 Mandates Are In Addition to </a:t>
            </a:r>
            <a:br>
              <a:rPr lang="en-US" sz="2800" b="1" dirty="0" smtClean="0"/>
            </a:br>
            <a:r>
              <a:rPr lang="en-US" sz="2800" b="1" dirty="0" smtClean="0"/>
              <a:t>FMCSA’s 2012 Safety Priorities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800" dirty="0" smtClean="0"/>
              <a:t>FMCSA’s priority rulemakings for 2012:  </a:t>
            </a:r>
          </a:p>
          <a:p>
            <a:pPr marL="0" indent="0">
              <a:buNone/>
            </a:pPr>
            <a:endParaRPr lang="en-US" sz="4800" dirty="0" smtClean="0"/>
          </a:p>
          <a:p>
            <a:pPr lvl="0">
              <a:spcBef>
                <a:spcPts val="600"/>
              </a:spcBef>
            </a:pPr>
            <a:r>
              <a:rPr lang="en-US" sz="5000" dirty="0" smtClean="0"/>
              <a:t>National </a:t>
            </a:r>
            <a:r>
              <a:rPr lang="en-US" sz="5000" dirty="0"/>
              <a:t>Registry </a:t>
            </a:r>
            <a:r>
              <a:rPr lang="en-US" sz="5000" dirty="0" smtClean="0"/>
              <a:t>(Completed April 4, 2012)</a:t>
            </a:r>
            <a:endParaRPr lang="en-US" sz="5000" dirty="0"/>
          </a:p>
          <a:p>
            <a:pPr lvl="0">
              <a:spcBef>
                <a:spcPts val="600"/>
              </a:spcBef>
            </a:pPr>
            <a:r>
              <a:rPr lang="en-US" sz="5000" dirty="0"/>
              <a:t>EOBR2 (</a:t>
            </a:r>
            <a:r>
              <a:rPr lang="en-US" sz="5000" dirty="0" smtClean="0"/>
              <a:t>SNPRM scheduled February 2013)</a:t>
            </a:r>
          </a:p>
          <a:p>
            <a:pPr lvl="0">
              <a:spcBef>
                <a:spcPts val="600"/>
              </a:spcBef>
            </a:pPr>
            <a:r>
              <a:rPr lang="en-US" sz="5000" dirty="0" smtClean="0"/>
              <a:t>Rules </a:t>
            </a:r>
            <a:r>
              <a:rPr lang="en-US" sz="5000" dirty="0"/>
              <a:t>of Practice </a:t>
            </a:r>
            <a:r>
              <a:rPr lang="en-US" sz="5000" dirty="0" smtClean="0"/>
              <a:t>(Completed April 26, 2012)</a:t>
            </a:r>
          </a:p>
          <a:p>
            <a:pPr lvl="0">
              <a:spcBef>
                <a:spcPts val="600"/>
              </a:spcBef>
            </a:pPr>
            <a:r>
              <a:rPr lang="en-US" sz="5000" dirty="0" smtClean="0"/>
              <a:t>Patterns </a:t>
            </a:r>
            <a:r>
              <a:rPr lang="en-US" sz="5000" dirty="0"/>
              <a:t>of Safety Violations (</a:t>
            </a:r>
            <a:r>
              <a:rPr lang="en-US" sz="5000" dirty="0" smtClean="0"/>
              <a:t>NPRM scheduled September 2012)</a:t>
            </a:r>
          </a:p>
          <a:p>
            <a:pPr lvl="0">
              <a:spcBef>
                <a:spcPts val="600"/>
              </a:spcBef>
            </a:pPr>
            <a:r>
              <a:rPr lang="en-US" sz="5000" dirty="0" smtClean="0"/>
              <a:t>Safety </a:t>
            </a:r>
            <a:r>
              <a:rPr lang="en-US" sz="5000" dirty="0"/>
              <a:t>Fitness Determination (</a:t>
            </a:r>
            <a:r>
              <a:rPr lang="en-US" sz="5000" dirty="0" smtClean="0"/>
              <a:t>NPRM scheduled January 2013)</a:t>
            </a:r>
          </a:p>
          <a:p>
            <a:pPr lvl="0">
              <a:spcBef>
                <a:spcPts val="600"/>
              </a:spcBef>
            </a:pPr>
            <a:r>
              <a:rPr lang="en-US" sz="5000" dirty="0" smtClean="0"/>
              <a:t>Unified </a:t>
            </a:r>
            <a:r>
              <a:rPr lang="en-US" sz="5000" dirty="0"/>
              <a:t>Registration System (Final </a:t>
            </a:r>
            <a:r>
              <a:rPr lang="en-US" sz="5000" dirty="0" smtClean="0"/>
              <a:t>Rule scheduled late 2012)</a:t>
            </a:r>
          </a:p>
          <a:p>
            <a:pPr lvl="0">
              <a:spcBef>
                <a:spcPts val="600"/>
              </a:spcBef>
            </a:pPr>
            <a:r>
              <a:rPr lang="en-US" sz="5000" dirty="0" smtClean="0"/>
              <a:t>Bus Leasing (NPRM scheduled October 2012)</a:t>
            </a:r>
          </a:p>
          <a:p>
            <a:pPr lvl="0">
              <a:spcBef>
                <a:spcPts val="600"/>
              </a:spcBef>
            </a:pPr>
            <a:r>
              <a:rPr lang="en-US" sz="5000" dirty="0" smtClean="0"/>
              <a:t>Drug &amp; Alcohol Clearinghouse (NPRM scheduled late 2012)</a:t>
            </a:r>
          </a:p>
          <a:p>
            <a:pPr lvl="0">
              <a:spcBef>
                <a:spcPts val="600"/>
              </a:spcBef>
            </a:pPr>
            <a:r>
              <a:rPr lang="en-US" sz="5000" dirty="0" smtClean="0"/>
              <a:t>National Registry 2 (NPRM scheduled late 2012)</a:t>
            </a:r>
          </a:p>
          <a:p>
            <a:pPr lvl="0">
              <a:spcBef>
                <a:spcPts val="600"/>
              </a:spcBef>
            </a:pPr>
            <a:r>
              <a:rPr lang="en-US" sz="5000" dirty="0" smtClean="0"/>
              <a:t>No Defect DVIR (Final Rule published June 12, 2012)</a:t>
            </a:r>
          </a:p>
          <a:p>
            <a:pPr lvl="0">
              <a:spcBef>
                <a:spcPts val="600"/>
              </a:spcBef>
            </a:pPr>
            <a:r>
              <a:rPr lang="en-US" sz="5000" dirty="0" smtClean="0"/>
              <a:t>Reduction of Quarterly Financial Reporting (DFR completed June 27, 2012; rescinded August xx, 2012)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…and some MAP-21 mandates </a:t>
            </a:r>
            <a:br>
              <a:rPr lang="en-US" sz="2800" b="1" dirty="0" smtClean="0"/>
            </a:br>
            <a:r>
              <a:rPr lang="en-US" sz="2800" b="1" dirty="0" smtClean="0"/>
              <a:t>overlap with these Safety Priorities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 smtClean="0"/>
              <a:t>Among the 2012 priorities, MAP-21 impacts:</a:t>
            </a:r>
          </a:p>
          <a:p>
            <a:pPr marL="0" lvl="0" indent="0">
              <a:buNone/>
            </a:pPr>
            <a:endParaRPr lang="en-US" sz="1200" dirty="0" smtClean="0"/>
          </a:p>
          <a:p>
            <a:pPr lvl="0"/>
            <a:r>
              <a:rPr lang="en-US" sz="2800" dirty="0" smtClean="0"/>
              <a:t>EOBR2 </a:t>
            </a:r>
            <a:r>
              <a:rPr lang="en-US" sz="2800" dirty="0"/>
              <a:t>(</a:t>
            </a:r>
            <a:r>
              <a:rPr lang="en-US" sz="2800" dirty="0" smtClean="0"/>
              <a:t>SNPRM due February 2013)</a:t>
            </a:r>
            <a:endParaRPr lang="en-US" sz="2800" dirty="0"/>
          </a:p>
          <a:p>
            <a:pPr lvl="0"/>
            <a:r>
              <a:rPr lang="en-US" sz="2800" dirty="0"/>
              <a:t>Patterns of Safety Violations (</a:t>
            </a:r>
            <a:r>
              <a:rPr lang="en-US" sz="2800" dirty="0" smtClean="0"/>
              <a:t>NPRM due September 2012)</a:t>
            </a:r>
            <a:endParaRPr lang="en-US" sz="2800" dirty="0"/>
          </a:p>
          <a:p>
            <a:pPr lvl="0"/>
            <a:r>
              <a:rPr lang="en-US" sz="2800" dirty="0"/>
              <a:t>Safety Fitness Determination (</a:t>
            </a:r>
            <a:r>
              <a:rPr lang="en-US" sz="2800" dirty="0" smtClean="0"/>
              <a:t>NPRM due January 2013)</a:t>
            </a:r>
            <a:endParaRPr lang="en-US" sz="2800" dirty="0"/>
          </a:p>
          <a:p>
            <a:pPr lvl="0"/>
            <a:r>
              <a:rPr lang="en-US" sz="2800" dirty="0"/>
              <a:t>Drug &amp; Alcohol Clearinghouse (</a:t>
            </a:r>
            <a:r>
              <a:rPr lang="en-US" sz="2800" dirty="0" smtClean="0"/>
              <a:t>NPRM scheduled late 2012)</a:t>
            </a:r>
            <a:endParaRPr lang="en-US" sz="2800" dirty="0"/>
          </a:p>
          <a:p>
            <a:pPr lvl="0"/>
            <a:r>
              <a:rPr lang="en-US" sz="2800" dirty="0"/>
              <a:t>National Registry 2 (</a:t>
            </a:r>
            <a:r>
              <a:rPr lang="en-US" sz="2800" dirty="0" smtClean="0"/>
              <a:t>NPRM scheduled late 2012)</a:t>
            </a:r>
            <a:endParaRPr lang="en-US" sz="2800" dirty="0"/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0886"/>
            <a:ext cx="457200" cy="6847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The Agency has identified a number of MAP-21 provisions to Implement Oct. 1, 2012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Autofit/>
          </a:bodyPr>
          <a:lstStyle/>
          <a:p>
            <a:pPr>
              <a:spcBef>
                <a:spcPts val="1000"/>
              </a:spcBef>
            </a:pPr>
            <a:r>
              <a:rPr lang="en-US" sz="2400" dirty="0" smtClean="0"/>
              <a:t>Reduce the safety review of new property carriers from 18 months to 12 months and new motorcoach operators from 18 months to 4 months beginning October 1, 2012</a:t>
            </a:r>
          </a:p>
          <a:p>
            <a:pPr>
              <a:spcBef>
                <a:spcPts val="1000"/>
              </a:spcBef>
            </a:pPr>
            <a:r>
              <a:rPr lang="en-US" sz="2400" dirty="0" smtClean="0"/>
              <a:t>Increase enforcement penalties</a:t>
            </a:r>
            <a:r>
              <a:rPr lang="en-US" sz="2400" dirty="0"/>
              <a:t> </a:t>
            </a:r>
            <a:r>
              <a:rPr lang="en-US" sz="2400" dirty="0" smtClean="0"/>
              <a:t>and </a:t>
            </a:r>
            <a:r>
              <a:rPr lang="en-US" sz="2400" dirty="0"/>
              <a:t>imminent hazard authority for unsafe property </a:t>
            </a:r>
            <a:r>
              <a:rPr lang="en-US" sz="2400" dirty="0" smtClean="0"/>
              <a:t>carriers including impoundment</a:t>
            </a:r>
          </a:p>
          <a:p>
            <a:pPr>
              <a:spcBef>
                <a:spcPts val="1000"/>
              </a:spcBef>
            </a:pPr>
            <a:r>
              <a:rPr lang="en-US" sz="2400" dirty="0" smtClean="0"/>
              <a:t>Improved grant standards to States for CMV-safety grants</a:t>
            </a:r>
          </a:p>
          <a:p>
            <a:pPr>
              <a:spcBef>
                <a:spcPts val="1000"/>
              </a:spcBef>
            </a:pPr>
            <a:r>
              <a:rPr lang="en-US" sz="2400" dirty="0" smtClean="0"/>
              <a:t>Increased ease to apply for waivers, exemptions, and pilot programs</a:t>
            </a:r>
          </a:p>
          <a:p>
            <a:pPr>
              <a:spcBef>
                <a:spcPts val="1000"/>
              </a:spcBef>
            </a:pPr>
            <a:r>
              <a:rPr lang="en-US" sz="2400" dirty="0" smtClean="0"/>
              <a:t>New authority to order the return of household goods held hostage</a:t>
            </a:r>
          </a:p>
          <a:p>
            <a:pPr>
              <a:spcBef>
                <a:spcPts val="1000"/>
              </a:spcBef>
            </a:pPr>
            <a:r>
              <a:rPr lang="en-US" sz="2400" dirty="0" smtClean="0"/>
              <a:t>Agricultural exemption provisions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The Agency Has Not Lost Sight of its Other Priorities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8000" dirty="0" smtClean="0"/>
              <a:t>The Agency is nearly finished with its SAFETEA-LU mandates:</a:t>
            </a:r>
          </a:p>
          <a:p>
            <a:pPr>
              <a:buNone/>
            </a:pPr>
            <a:endParaRPr lang="en-US" sz="8000" dirty="0"/>
          </a:p>
          <a:p>
            <a:pPr lvl="0"/>
            <a:r>
              <a:rPr lang="en-US" sz="8000" dirty="0" smtClean="0"/>
              <a:t>Sec</a:t>
            </a:r>
            <a:r>
              <a:rPr lang="en-US" sz="8000" dirty="0"/>
              <a:t>. 4113 – Patterns of Safety Violations </a:t>
            </a:r>
            <a:r>
              <a:rPr lang="en-US" sz="8000" dirty="0" smtClean="0"/>
              <a:t> (NPRM Scheduled September 2012)</a:t>
            </a:r>
            <a:endParaRPr lang="en-US" sz="8000" dirty="0"/>
          </a:p>
          <a:p>
            <a:pPr lvl="0"/>
            <a:r>
              <a:rPr lang="en-US" sz="8000" dirty="0"/>
              <a:t>Sec. 4120, 4142, 4204 – Unified Registration </a:t>
            </a:r>
            <a:r>
              <a:rPr lang="en-US" sz="8000" dirty="0" smtClean="0"/>
              <a:t>System (FR Scheduled January 2013)</a:t>
            </a:r>
            <a:endParaRPr lang="en-US" sz="8000" dirty="0"/>
          </a:p>
          <a:p>
            <a:pPr lvl="0"/>
            <a:r>
              <a:rPr lang="en-US" sz="8000" dirty="0"/>
              <a:t>Sec. 4214 – Consumer Complaint </a:t>
            </a:r>
            <a:r>
              <a:rPr lang="en-US" sz="8000" dirty="0" smtClean="0"/>
              <a:t>Information (FR Schedule Undetermined)</a:t>
            </a:r>
            <a:endParaRPr lang="en-US" sz="8000" dirty="0"/>
          </a:p>
          <a:p>
            <a:r>
              <a:rPr lang="en-US" sz="8000" dirty="0"/>
              <a:t>Sec. 7116(f) – Hazmat </a:t>
            </a:r>
            <a:r>
              <a:rPr lang="en-US" sz="8000" dirty="0" smtClean="0"/>
              <a:t>Regulations (No action taken to date)</a:t>
            </a:r>
          </a:p>
          <a:p>
            <a:r>
              <a:rPr lang="en-US" sz="8000" dirty="0" smtClean="0"/>
              <a:t>Sec</a:t>
            </a:r>
            <a:r>
              <a:rPr lang="en-US" sz="8000" dirty="0"/>
              <a:t>. 7118(d) – Emergency Authority for Hazmat </a:t>
            </a:r>
            <a:r>
              <a:rPr lang="en-US" sz="8000" dirty="0" smtClean="0"/>
              <a:t>Transportation (Companion Rule - Pending PHMSA Rule)</a:t>
            </a:r>
            <a:endParaRPr lang="en-US" sz="8000" dirty="0"/>
          </a:p>
          <a:p>
            <a:pPr lvl="0"/>
            <a:r>
              <a:rPr lang="en-US" sz="8000" dirty="0"/>
              <a:t>Sec. 7105 – Background Checks for Canada- and Mexico-Domiciled Drivers Hauling Hazardous </a:t>
            </a:r>
            <a:r>
              <a:rPr lang="en-US" sz="8000" dirty="0" smtClean="0"/>
              <a:t>Materials (Meeting with TSA planned in near future)</a:t>
            </a:r>
            <a:endParaRPr lang="en-US" sz="8000" dirty="0"/>
          </a:p>
          <a:p>
            <a:pPr lvl="0"/>
            <a:r>
              <a:rPr lang="en-US" sz="8000" dirty="0"/>
              <a:t>Sec. 7118(c) – Enhance Authority to Discover Hidden Shipments of Hazardous </a:t>
            </a:r>
            <a:r>
              <a:rPr lang="en-US" sz="8000" dirty="0" smtClean="0"/>
              <a:t>Material (Companion Rule - Pending PHMSA Rule)</a:t>
            </a:r>
            <a:endParaRPr lang="en-US" sz="8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219199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And It is Developing Two New Rules </a:t>
            </a:r>
            <a:br>
              <a:rPr lang="en-US" sz="2800" b="1" dirty="0" smtClean="0"/>
            </a:br>
            <a:r>
              <a:rPr lang="en-US" sz="2800" b="1" dirty="0" smtClean="0"/>
              <a:t>to Begin Implementing MAP-21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8229600" cy="47243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u="sng" dirty="0" smtClean="0"/>
              <a:t>URS 2 Rule</a:t>
            </a:r>
            <a:r>
              <a:rPr lang="en-US" sz="2800" dirty="0" smtClean="0"/>
              <a:t> – Will implement new registration requirements , including new registration fee and registration requirements for brokers and freight forwarders.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u="sng" dirty="0" smtClean="0"/>
              <a:t>MAP-21 Omnibus Rule</a:t>
            </a:r>
            <a:r>
              <a:rPr lang="en-US" sz="2800" dirty="0" smtClean="0"/>
              <a:t> – Will include 16 MAP-21 provisions that are non-discretionary and self executing, like increased penalties and enhanced safety authorities.</a:t>
            </a:r>
            <a:endParaRPr lang="en-US" sz="2800" u="sng" dirty="0" smtClean="0"/>
          </a:p>
          <a:p>
            <a:endParaRPr lang="en-US" u="sng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1325</TotalTime>
  <Words>670</Words>
  <Application>Microsoft Office PowerPoint</Application>
  <PresentationFormat>On-screen Show (4:3)</PresentationFormat>
  <Paragraphs>91</Paragraphs>
  <Slides>10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Document</vt:lpstr>
      <vt:lpstr>FMCSA Implementation of  MAP-21</vt:lpstr>
      <vt:lpstr>Overview of MAP-21 provisions for FMCSA</vt:lpstr>
      <vt:lpstr>MAP-21 includes a large number of mandates for FMCSA to complete</vt:lpstr>
      <vt:lpstr>Slide 4</vt:lpstr>
      <vt:lpstr>The MAP-21 Mandates Are In Addition to  FMCSA’s 2012 Safety Priorities</vt:lpstr>
      <vt:lpstr>…and some MAP-21 mandates  overlap with these Safety Priorities</vt:lpstr>
      <vt:lpstr>The Agency has identified a number of MAP-21 provisions to Implement Oct. 1, 2012</vt:lpstr>
      <vt:lpstr>The Agency Has Not Lost Sight of its Other Priorities</vt:lpstr>
      <vt:lpstr>And It is Developing Two New Rules  to Begin Implementing MAP-21</vt:lpstr>
      <vt:lpstr>Next Steps</vt:lpstr>
    </vt:vector>
  </TitlesOfParts>
  <Company>DOT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FMCSA Implementation of  MAP-21</dc:title>
  <dc:creator>USDOT_User</dc:creator>
  <cp:lastModifiedBy>RJerman</cp:lastModifiedBy>
  <cp:revision>130</cp:revision>
  <dcterms:created xsi:type="dcterms:W3CDTF">2012-07-26T19:56:55Z</dcterms:created>
  <dcterms:modified xsi:type="dcterms:W3CDTF">2012-09-04T18:11:05Z</dcterms:modified>
</cp:coreProperties>
</file>